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46"/>
  </p:handoutMasterIdLst>
  <p:sldIdLst>
    <p:sldId id="256" r:id="rId2"/>
    <p:sldId id="257" r:id="rId3"/>
    <p:sldId id="296" r:id="rId4"/>
    <p:sldId id="297" r:id="rId5"/>
    <p:sldId id="298" r:id="rId6"/>
    <p:sldId id="300" r:id="rId7"/>
    <p:sldId id="302" r:id="rId8"/>
    <p:sldId id="303" r:id="rId9"/>
    <p:sldId id="304" r:id="rId10"/>
    <p:sldId id="305" r:id="rId11"/>
    <p:sldId id="306" r:id="rId12"/>
    <p:sldId id="307" r:id="rId13"/>
    <p:sldId id="308" r:id="rId14"/>
    <p:sldId id="309" r:id="rId15"/>
    <p:sldId id="310" r:id="rId16"/>
    <p:sldId id="311" r:id="rId17"/>
    <p:sldId id="312" r:id="rId18"/>
    <p:sldId id="320" r:id="rId19"/>
    <p:sldId id="313" r:id="rId20"/>
    <p:sldId id="314" r:id="rId21"/>
    <p:sldId id="321" r:id="rId22"/>
    <p:sldId id="315" r:id="rId23"/>
    <p:sldId id="316" r:id="rId24"/>
    <p:sldId id="317" r:id="rId25"/>
    <p:sldId id="322" r:id="rId26"/>
    <p:sldId id="318" r:id="rId27"/>
    <p:sldId id="319" r:id="rId28"/>
    <p:sldId id="323" r:id="rId29"/>
    <p:sldId id="324" r:id="rId30"/>
    <p:sldId id="325" r:id="rId31"/>
    <p:sldId id="326" r:id="rId32"/>
    <p:sldId id="327" r:id="rId33"/>
    <p:sldId id="328" r:id="rId34"/>
    <p:sldId id="329" r:id="rId35"/>
    <p:sldId id="330" r:id="rId36"/>
    <p:sldId id="331" r:id="rId37"/>
    <p:sldId id="333" r:id="rId38"/>
    <p:sldId id="332" r:id="rId39"/>
    <p:sldId id="334" r:id="rId40"/>
    <p:sldId id="335" r:id="rId41"/>
    <p:sldId id="339" r:id="rId42"/>
    <p:sldId id="336" r:id="rId43"/>
    <p:sldId id="290" r:id="rId44"/>
    <p:sldId id="295" r:id="rId45"/>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1" autoAdjust="0"/>
    <p:restoredTop sz="96433" autoAdjust="0"/>
  </p:normalViewPr>
  <p:slideViewPr>
    <p:cSldViewPr snapToGrid="0" snapToObjects="1">
      <p:cViewPr varScale="1">
        <p:scale>
          <a:sx n="89" d="100"/>
          <a:sy n="89" d="100"/>
        </p:scale>
        <p:origin x="-1099"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sl-SI"/>
          </a:p>
        </p:txBody>
      </p:sp>
      <p:sp>
        <p:nvSpPr>
          <p:cNvPr id="3" name="Označba mesta datuma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41CCD6FA-D1E1-437C-A7C0-F33628530EDE}" type="datetimeFigureOut">
              <a:rPr lang="sl-SI" smtClean="0"/>
              <a:t>6.12.2017</a:t>
            </a:fld>
            <a:endParaRPr lang="sl-SI"/>
          </a:p>
        </p:txBody>
      </p:sp>
      <p:sp>
        <p:nvSpPr>
          <p:cNvPr id="4" name="Označba mesta noge 3"/>
          <p:cNvSpPr>
            <a:spLocks noGrp="1"/>
          </p:cNvSpPr>
          <p:nvPr>
            <p:ph type="ftr" sz="quarter" idx="2"/>
          </p:nvPr>
        </p:nvSpPr>
        <p:spPr>
          <a:xfrm>
            <a:off x="0" y="9378950"/>
            <a:ext cx="2946400" cy="495300"/>
          </a:xfrm>
          <a:prstGeom prst="rect">
            <a:avLst/>
          </a:prstGeom>
        </p:spPr>
        <p:txBody>
          <a:bodyPr vert="horz" lIns="91440" tIns="45720" rIns="91440" bIns="45720" rtlCol="0" anchor="b"/>
          <a:lstStyle>
            <a:lvl1pPr algn="l">
              <a:defRPr sz="1200"/>
            </a:lvl1pPr>
          </a:lstStyle>
          <a:p>
            <a:endParaRPr lang="sl-SI"/>
          </a:p>
        </p:txBody>
      </p:sp>
      <p:sp>
        <p:nvSpPr>
          <p:cNvPr id="5" name="Označba mesta številke diapozitiva 4"/>
          <p:cNvSpPr>
            <a:spLocks noGrp="1"/>
          </p:cNvSpPr>
          <p:nvPr>
            <p:ph type="sldNum" sz="quarter" idx="3"/>
          </p:nvPr>
        </p:nvSpPr>
        <p:spPr>
          <a:xfrm>
            <a:off x="3849688" y="9378950"/>
            <a:ext cx="2946400" cy="495300"/>
          </a:xfrm>
          <a:prstGeom prst="rect">
            <a:avLst/>
          </a:prstGeom>
        </p:spPr>
        <p:txBody>
          <a:bodyPr vert="horz" lIns="91440" tIns="45720" rIns="91440" bIns="45720" rtlCol="0" anchor="b"/>
          <a:lstStyle>
            <a:lvl1pPr algn="r">
              <a:defRPr sz="1200"/>
            </a:lvl1pPr>
          </a:lstStyle>
          <a:p>
            <a:fld id="{6B96F9A4-593B-4585-BD7E-D83F8EBAB43A}" type="slidenum">
              <a:rPr lang="sl-SI" smtClean="0"/>
              <a:t>‹#›</a:t>
            </a:fld>
            <a:endParaRPr lang="sl-SI"/>
          </a:p>
        </p:txBody>
      </p:sp>
    </p:spTree>
    <p:extLst>
      <p:ext uri="{BB962C8B-B14F-4D97-AF65-F5344CB8AC3E}">
        <p14:creationId xmlns:p14="http://schemas.microsoft.com/office/powerpoint/2010/main" val="16561584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sl-SI"/>
              <a:t>Uredite slog naslova matrice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l-SI"/>
              <a:t>Uredite slog podnaslova matrice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Dve vsebini">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Uredite slog naslova matrice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ostavitev po meri">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Uredite slog naslova matrice</a:t>
            </a:r>
            <a:endParaRPr lang="en-US"/>
          </a:p>
        </p:txBody>
      </p:sp>
      <p:sp>
        <p:nvSpPr>
          <p:cNvPr id="4" name="Content Placeholder 3"/>
          <p:cNvSpPr>
            <a:spLocks noGrp="1"/>
          </p:cNvSpPr>
          <p:nvPr>
            <p:ph sz="quarter" idx="10"/>
          </p:nvPr>
        </p:nvSpPr>
        <p:spPr>
          <a:xfrm>
            <a:off x="628650" y="1828800"/>
            <a:ext cx="7886700" cy="409098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a:p>
        </p:txBody>
      </p:sp>
    </p:spTree>
    <p:extLst>
      <p:ext uri="{BB962C8B-B14F-4D97-AF65-F5344CB8AC3E}">
        <p14:creationId xmlns:p14="http://schemas.microsoft.com/office/powerpoint/2010/main" val="182719917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Postavitev po mer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4" name="Označba mesta besedila 3"/>
          <p:cNvSpPr>
            <a:spLocks noGrp="1"/>
          </p:cNvSpPr>
          <p:nvPr>
            <p:ph type="body" sz="quarter" idx="10"/>
          </p:nvPr>
        </p:nvSpPr>
        <p:spPr>
          <a:xfrm>
            <a:off x="628650" y="1800225"/>
            <a:ext cx="7886700" cy="4279900"/>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Tree>
    <p:extLst>
      <p:ext uri="{BB962C8B-B14F-4D97-AF65-F5344CB8AC3E}">
        <p14:creationId xmlns:p14="http://schemas.microsoft.com/office/powerpoint/2010/main" val="23667929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sl-SI"/>
              <a:t>Uredite slog naslova matrice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endParaRPr lang="en-US" dirty="0"/>
          </a:p>
        </p:txBody>
      </p:sp>
    </p:spTree>
    <p:extLst>
      <p:ext uri="{BB962C8B-B14F-4D97-AF65-F5344CB8AC3E}">
        <p14:creationId xmlns:p14="http://schemas.microsoft.com/office/powerpoint/2010/main" val="694522439"/>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6"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hyperlink" Target="http://www.djn.mju.gov.si/sistem-javnega-narocanja/zeleno-jn" TargetMode="Externa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sl-SI" sz="4050" b="1" dirty="0">
                <a:solidFill>
                  <a:srgbClr val="323232"/>
                </a:solidFill>
                <a:latin typeface="Book Antiqua"/>
              </a:rPr>
              <a:t>Uredba o zelenem javnem naročanju</a:t>
            </a:r>
            <a:endParaRPr lang="en-US" sz="4050" dirty="0"/>
          </a:p>
        </p:txBody>
      </p:sp>
      <p:sp>
        <p:nvSpPr>
          <p:cNvPr id="3" name="Subtitle 2"/>
          <p:cNvSpPr>
            <a:spLocks noGrp="1"/>
          </p:cNvSpPr>
          <p:nvPr>
            <p:ph type="subTitle" idx="1"/>
          </p:nvPr>
        </p:nvSpPr>
        <p:spPr/>
        <p:txBody>
          <a:bodyPr/>
          <a:lstStyle/>
          <a:p>
            <a:pPr>
              <a:spcBef>
                <a:spcPts val="0"/>
              </a:spcBef>
            </a:pPr>
            <a:r>
              <a:rPr lang="sl-SI" sz="1500" dirty="0"/>
              <a:t>Direktorat za javno naročanje</a:t>
            </a:r>
          </a:p>
          <a:p>
            <a:pPr>
              <a:spcBef>
                <a:spcPts val="0"/>
              </a:spcBef>
            </a:pPr>
            <a:r>
              <a:rPr lang="sl-SI" dirty="0"/>
              <a:t>Ministrstvo za javno upravo</a:t>
            </a:r>
          </a:p>
          <a:p>
            <a:pPr>
              <a:spcBef>
                <a:spcPts val="0"/>
              </a:spcBef>
            </a:pPr>
            <a:r>
              <a:rPr lang="sl-SI" sz="1500" dirty="0"/>
              <a:t>December, 2017</a:t>
            </a:r>
          </a:p>
          <a:p>
            <a:endParaRPr lang="en-US" dirty="0"/>
          </a:p>
        </p:txBody>
      </p:sp>
    </p:spTree>
    <p:extLst>
      <p:ext uri="{BB962C8B-B14F-4D97-AF65-F5344CB8AC3E}">
        <p14:creationId xmlns:p14="http://schemas.microsoft.com/office/powerpoint/2010/main" val="2470128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Spremljanje </a:t>
            </a:r>
            <a:r>
              <a:rPr lang="sl-SI" sz="4000" dirty="0" err="1">
                <a:solidFill>
                  <a:srgbClr val="00B050"/>
                </a:solidFill>
              </a:rPr>
              <a:t>ZeJN</a:t>
            </a:r>
            <a:endParaRPr lang="sl-SI" sz="4000" dirty="0"/>
          </a:p>
        </p:txBody>
      </p:sp>
      <p:sp>
        <p:nvSpPr>
          <p:cNvPr id="3" name="Označba mesta besedila 2"/>
          <p:cNvSpPr>
            <a:spLocks noGrp="1"/>
          </p:cNvSpPr>
          <p:nvPr>
            <p:ph type="body" sz="quarter" idx="10"/>
          </p:nvPr>
        </p:nvSpPr>
        <p:spPr/>
        <p:txBody>
          <a:bodyPr>
            <a:normAutofit fontScale="77500" lnSpcReduction="20000"/>
          </a:bodyPr>
          <a:lstStyle/>
          <a:p>
            <a:r>
              <a:rPr lang="sl-SI" dirty="0"/>
              <a:t>MJU bo pripravljalo statistično poročilo o oddanih zelenih javnih naročilih in ga vključilo v statistično poročilo o oddanih javnih naročilih v Sloveniji</a:t>
            </a:r>
          </a:p>
          <a:p>
            <a:r>
              <a:rPr lang="sl-SI" dirty="0"/>
              <a:t>Vsebovalo bo podatke o:</a:t>
            </a:r>
          </a:p>
          <a:p>
            <a:pPr marL="444500" indent="-174625">
              <a:buFont typeface="Wingdings" panose="05000000000000000000" pitchFamily="2" charset="2"/>
              <a:buChar char="Ø"/>
            </a:pPr>
            <a:r>
              <a:rPr lang="sl-SI" dirty="0"/>
              <a:t>številu in vrednosti oddanih </a:t>
            </a:r>
            <a:r>
              <a:rPr lang="sl-SI" dirty="0" err="1"/>
              <a:t>ZeJN</a:t>
            </a:r>
            <a:r>
              <a:rPr lang="sl-SI" dirty="0"/>
              <a:t> (tudi ločeno razčlenjeno na področje JN, vrsto predmeta JN, oznako oddelka CPV, predmete </a:t>
            </a:r>
            <a:r>
              <a:rPr lang="sl-SI" dirty="0" err="1"/>
              <a:t>ZeJN</a:t>
            </a:r>
            <a:r>
              <a:rPr lang="sl-SI" dirty="0"/>
              <a:t> in postopke javnega naročanja ter ponudnike s sedežem v RS, drugi državi članici EU in tretji državi in delež teh ponudnikov glede na število izbranih ponudnikov za JN z isto vrsto predmeta javnega naročila),</a:t>
            </a:r>
          </a:p>
          <a:p>
            <a:pPr marL="444500" indent="-174625">
              <a:buFont typeface="Wingdings" panose="05000000000000000000" pitchFamily="2" charset="2"/>
              <a:buChar char="Ø"/>
            </a:pPr>
            <a:r>
              <a:rPr lang="sl-SI" dirty="0"/>
              <a:t>pogostosti uporabljenih načinov vključevanja </a:t>
            </a:r>
            <a:r>
              <a:rPr lang="sl-SI" dirty="0" err="1"/>
              <a:t>okoljskih</a:t>
            </a:r>
            <a:r>
              <a:rPr lang="sl-SI" dirty="0"/>
              <a:t> vidikov,</a:t>
            </a:r>
          </a:p>
          <a:p>
            <a:pPr marL="444500" indent="-174625">
              <a:buFont typeface="Wingdings" panose="05000000000000000000" pitchFamily="2" charset="2"/>
              <a:buChar char="Ø"/>
            </a:pPr>
            <a:r>
              <a:rPr lang="sl-SI" dirty="0"/>
              <a:t>številu in deležu naročnikov, ki so oddali vsaj eno </a:t>
            </a:r>
            <a:r>
              <a:rPr lang="sl-SI" dirty="0" err="1"/>
              <a:t>ZeJN</a:t>
            </a:r>
            <a:r>
              <a:rPr lang="sl-SI" dirty="0"/>
              <a:t> in</a:t>
            </a:r>
          </a:p>
          <a:p>
            <a:pPr marL="444500" indent="-174625">
              <a:buFont typeface="Wingdings" panose="05000000000000000000" pitchFamily="2" charset="2"/>
              <a:buChar char="Ø"/>
            </a:pPr>
            <a:r>
              <a:rPr lang="sl-SI" dirty="0"/>
              <a:t>Številu ponudnikov, katerim je bilo oddano vsaj eno zeleno javno naročilo</a:t>
            </a:r>
          </a:p>
        </p:txBody>
      </p:sp>
    </p:spTree>
    <p:extLst>
      <p:ext uri="{BB962C8B-B14F-4D97-AF65-F5344CB8AC3E}">
        <p14:creationId xmlns:p14="http://schemas.microsoft.com/office/powerpoint/2010/main" val="616330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Priloge Uredbe o </a:t>
            </a:r>
            <a:r>
              <a:rPr lang="sl-SI" sz="4000" dirty="0" err="1">
                <a:solidFill>
                  <a:srgbClr val="00B050"/>
                </a:solidFill>
              </a:rPr>
              <a:t>ZeJN</a:t>
            </a:r>
            <a:endParaRPr lang="sl-SI" sz="4000" dirty="0"/>
          </a:p>
        </p:txBody>
      </p:sp>
      <p:sp>
        <p:nvSpPr>
          <p:cNvPr id="3" name="Označba mesta besedila 2"/>
          <p:cNvSpPr>
            <a:spLocks noGrp="1"/>
          </p:cNvSpPr>
          <p:nvPr>
            <p:ph type="body" sz="quarter" idx="10"/>
          </p:nvPr>
        </p:nvSpPr>
        <p:spPr/>
        <p:txBody>
          <a:bodyPr/>
          <a:lstStyle/>
          <a:p>
            <a:endParaRPr lang="sl-SI" dirty="0"/>
          </a:p>
          <a:p>
            <a:r>
              <a:rPr lang="sl-SI" dirty="0"/>
              <a:t>Priloga 1 – Natančnejša opredelitev predmetov, za katere je zeleno javno naročanje obvezno</a:t>
            </a:r>
          </a:p>
          <a:p>
            <a:endParaRPr lang="sl-SI" dirty="0"/>
          </a:p>
          <a:p>
            <a:r>
              <a:rPr lang="sl-SI" dirty="0"/>
              <a:t>Priloga 2 – Metodologija za oceno operativnih stroškov v življenjski dobi vozila</a:t>
            </a:r>
          </a:p>
        </p:txBody>
      </p:sp>
    </p:spTree>
    <p:extLst>
      <p:ext uri="{BB962C8B-B14F-4D97-AF65-F5344CB8AC3E}">
        <p14:creationId xmlns:p14="http://schemas.microsoft.com/office/powerpoint/2010/main" val="26118757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Električna energija</a:t>
            </a:r>
            <a:endParaRPr lang="sl-SI" sz="4000" dirty="0"/>
          </a:p>
        </p:txBody>
      </p:sp>
      <p:sp>
        <p:nvSpPr>
          <p:cNvPr id="3" name="Označba mesta besedila 2"/>
          <p:cNvSpPr>
            <a:spLocks noGrp="1"/>
          </p:cNvSpPr>
          <p:nvPr>
            <p:ph type="body" sz="quarter" idx="10"/>
          </p:nvPr>
        </p:nvSpPr>
        <p:spPr/>
        <p:txBody>
          <a:bodyPr/>
          <a:lstStyle/>
          <a:p>
            <a:r>
              <a:rPr lang="sl-SI" dirty="0"/>
              <a:t>Primeri se uporabljajo, kadar je predmet naročanja električna energija</a:t>
            </a:r>
          </a:p>
          <a:p>
            <a:r>
              <a:rPr lang="sl-SI" dirty="0"/>
              <a:t>Natančnejša opredelitev predmeta določena v 1.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Električna energija</a:t>
            </a:r>
            <a:r>
              <a:rPr lang="sl-SI" dirty="0">
                <a:solidFill>
                  <a:srgbClr val="92D050"/>
                </a:solidFill>
              </a:rPr>
              <a:t>« pomeni elektriko</a:t>
            </a:r>
          </a:p>
          <a:p>
            <a:r>
              <a:rPr lang="sl-SI" dirty="0"/>
              <a:t>Cilj iz Uredbe o </a:t>
            </a:r>
            <a:r>
              <a:rPr lang="sl-SI" dirty="0" err="1"/>
              <a:t>ZeJN</a:t>
            </a:r>
            <a:r>
              <a:rPr lang="sl-SI" dirty="0"/>
              <a:t>:</a:t>
            </a:r>
          </a:p>
          <a:p>
            <a:pPr marL="0" indent="0">
              <a:buNone/>
            </a:pPr>
            <a:r>
              <a:rPr lang="sl-SI" dirty="0">
                <a:solidFill>
                  <a:srgbClr val="00B050"/>
                </a:solidFill>
              </a:rPr>
              <a:t>- delež električne energije, pridobljene iz obnovljivih virov oziroma soproizvodnje električne energije z visokim izkoristkom, znaša najmanj 50 %</a:t>
            </a:r>
          </a:p>
          <a:p>
            <a:endParaRPr lang="sl-SI" dirty="0"/>
          </a:p>
        </p:txBody>
      </p:sp>
    </p:spTree>
    <p:extLst>
      <p:ext uri="{BB962C8B-B14F-4D97-AF65-F5344CB8AC3E}">
        <p14:creationId xmlns:p14="http://schemas.microsoft.com/office/powerpoint/2010/main" val="4266341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a:solidFill>
                  <a:srgbClr val="00B050"/>
                </a:solidFill>
              </a:rPr>
              <a:t>Živila in gostinske storitve</a:t>
            </a:r>
            <a:endParaRPr lang="sl-SI" dirty="0"/>
          </a:p>
        </p:txBody>
      </p:sp>
      <p:sp>
        <p:nvSpPr>
          <p:cNvPr id="3" name="Označba mesta besedila 2"/>
          <p:cNvSpPr>
            <a:spLocks noGrp="1"/>
          </p:cNvSpPr>
          <p:nvPr>
            <p:ph type="body" sz="quarter" idx="10"/>
          </p:nvPr>
        </p:nvSpPr>
        <p:spPr>
          <a:xfrm>
            <a:off x="628650" y="1800225"/>
            <a:ext cx="7886700" cy="4615816"/>
          </a:xfrm>
        </p:spPr>
        <p:txBody>
          <a:bodyPr>
            <a:normAutofit fontScale="62500" lnSpcReduction="20000"/>
          </a:bodyPr>
          <a:lstStyle/>
          <a:p>
            <a:r>
              <a:rPr lang="sl-SI" dirty="0"/>
              <a:t>Primeri se uporabljajo, kadar so predmet naročanja živila in gostinske storitve</a:t>
            </a:r>
          </a:p>
          <a:p>
            <a:r>
              <a:rPr lang="sl-SI" dirty="0"/>
              <a:t>Natančnejša opredelitev predmeta določena v 2. in 3.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Živilo</a:t>
            </a:r>
            <a:r>
              <a:rPr lang="sl-SI" dirty="0">
                <a:solidFill>
                  <a:srgbClr val="92D050"/>
                </a:solidFill>
              </a:rPr>
              <a:t>« pomeni snov ali izdelek, ki je v predelani, delno predelani ali nepredelani obliki namenjen za uživanje ali se utemeljeno pričakuje, da ga bo užival človek, in snov, namenoma vgrajena v živilo med izdelavo, pripravo ali obdelavo živila, kot so sadje in zelenjava, meso in mesni izdelki, mleko in mlečni izdelki, žito in mlevski izdelki, kruh in pekovsko pecivo, pijače in drugi splošni prehrambni izdelki, vključno z vodo, pri čemer so izvzeti krma, žive živali, ki niso za proizvodnjo hrane, rastline pred žetvijo, zdravila, kozmetika, tobak in tobačni izdelki, narkotične in psihotropne snovi, alkoholne pijače ter ostanki onesnaževal.</a:t>
            </a:r>
          </a:p>
          <a:p>
            <a:pPr marL="0" indent="0">
              <a:buNone/>
            </a:pPr>
            <a:r>
              <a:rPr lang="sl-SI" sz="2900" dirty="0">
                <a:solidFill>
                  <a:srgbClr val="92D050"/>
                </a:solidFill>
              </a:rPr>
              <a:t>»</a:t>
            </a:r>
            <a:r>
              <a:rPr lang="sl-SI" sz="2900" u="sng" dirty="0">
                <a:solidFill>
                  <a:srgbClr val="92D050"/>
                </a:solidFill>
              </a:rPr>
              <a:t>Gostinske storitve</a:t>
            </a:r>
            <a:r>
              <a:rPr lang="sl-SI" sz="2900" dirty="0">
                <a:solidFill>
                  <a:srgbClr val="92D050"/>
                </a:solidFill>
              </a:rPr>
              <a:t>« pomeni storitve priprave, dostave, razdelitve oziroma postrežbe živil in obrokov, pripravljenih iz njih.</a:t>
            </a:r>
          </a:p>
          <a:p>
            <a:r>
              <a:rPr lang="sl-SI" dirty="0"/>
              <a:t>Cilja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ekoloških živil znaša glede na število vseh artiklov živil ali celotne predvidene količine živil najmanj 15 %</a:t>
            </a:r>
          </a:p>
          <a:p>
            <a:pPr marL="0" indent="0">
              <a:buNone/>
            </a:pPr>
            <a:r>
              <a:rPr lang="sl-SI" sz="1600" dirty="0">
                <a:solidFill>
                  <a:srgbClr val="00B050"/>
                </a:solidFill>
              </a:rPr>
              <a:t>- </a:t>
            </a:r>
            <a:r>
              <a:rPr lang="sl-SI" sz="2700" dirty="0">
                <a:solidFill>
                  <a:srgbClr val="00B050"/>
                </a:solidFill>
              </a:rPr>
              <a:t>delež živil, ki izpolnjujejo posamezno, več ali vse zahteve iz sheme kakovosti, zaradi česar so ta živila </a:t>
            </a:r>
            <a:r>
              <a:rPr lang="sl-SI" sz="2700" dirty="0" err="1">
                <a:solidFill>
                  <a:srgbClr val="00B050"/>
                </a:solidFill>
              </a:rPr>
              <a:t>okoljsko</a:t>
            </a:r>
            <a:r>
              <a:rPr lang="sl-SI" sz="2700" dirty="0">
                <a:solidFill>
                  <a:srgbClr val="00B050"/>
                </a:solidFill>
              </a:rPr>
              <a:t> manj obremenjujoča, znaša glede na število vseh artiklov živil ali celotne predvidene količine živil najmanj 15 %</a:t>
            </a:r>
            <a:endParaRPr lang="sl-SI" dirty="0"/>
          </a:p>
        </p:txBody>
      </p:sp>
    </p:spTree>
    <p:extLst>
      <p:ext uri="{BB962C8B-B14F-4D97-AF65-F5344CB8AC3E}">
        <p14:creationId xmlns:p14="http://schemas.microsoft.com/office/powerpoint/2010/main" val="3040291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Tekstilni izdelki</a:t>
            </a:r>
            <a:endParaRPr lang="sl-SI" sz="4000" dirty="0"/>
          </a:p>
        </p:txBody>
      </p:sp>
      <p:sp>
        <p:nvSpPr>
          <p:cNvPr id="3" name="Označba mesta besedila 2"/>
          <p:cNvSpPr>
            <a:spLocks noGrp="1"/>
          </p:cNvSpPr>
          <p:nvPr>
            <p:ph type="body" sz="quarter" idx="10"/>
          </p:nvPr>
        </p:nvSpPr>
        <p:spPr/>
        <p:txBody>
          <a:bodyPr>
            <a:normAutofit fontScale="85000" lnSpcReduction="20000"/>
          </a:bodyPr>
          <a:lstStyle/>
          <a:p>
            <a:r>
              <a:rPr lang="sl-SI" dirty="0"/>
              <a:t>Primeri se uporabljajo, kadar so predmet naročanja tekstilni izdelki</a:t>
            </a:r>
          </a:p>
          <a:p>
            <a:r>
              <a:rPr lang="sl-SI" dirty="0"/>
              <a:t>Natančnejša opredelitev predmeta določena v 4.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Tekstilni izdelek</a:t>
            </a:r>
            <a:r>
              <a:rPr lang="sl-SI" dirty="0">
                <a:solidFill>
                  <a:srgbClr val="92D050"/>
                </a:solidFill>
              </a:rPr>
              <a:t>« pomeni katero koli surovino, polizdelek ali končni izdelek industrijske ali ročne izdelave ter delno ali v celoti izdelani konfekcijski izdelek, ki je narejen izključno iz tekstilnih vlaken, ne glede na način mešanja ali sestavljanja v procesu izdelave, kot so oblačila, posteljnina, brisače, prti, odeje zavese ipd</a:t>
            </a:r>
            <a:r>
              <a:rPr lang="sl-SI" sz="2900" dirty="0">
                <a:solidFill>
                  <a:srgbClr val="92D050"/>
                </a:solidFill>
              </a:rPr>
              <a:t>.</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ekološkega bombaža ali drugih naravnih vlaken, pridelanih na ekološki način, znaša 10 % uporabljenih tekstilnih materialov</a:t>
            </a:r>
            <a:endParaRPr lang="sl-SI" sz="2700" dirty="0">
              <a:solidFill>
                <a:srgbClr val="00B050"/>
              </a:solidFill>
            </a:endParaRPr>
          </a:p>
          <a:p>
            <a:endParaRPr lang="sl-SI" dirty="0"/>
          </a:p>
        </p:txBody>
      </p:sp>
    </p:spTree>
    <p:extLst>
      <p:ext uri="{BB962C8B-B14F-4D97-AF65-F5344CB8AC3E}">
        <p14:creationId xmlns:p14="http://schemas.microsoft.com/office/powerpoint/2010/main" val="1515904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Pisarniški papir in higienski papirnati izdelki</a:t>
            </a:r>
            <a:endParaRPr lang="sl-SI" sz="4000" dirty="0"/>
          </a:p>
        </p:txBody>
      </p:sp>
      <p:sp>
        <p:nvSpPr>
          <p:cNvPr id="3" name="Označba mesta besedila 2"/>
          <p:cNvSpPr>
            <a:spLocks noGrp="1"/>
          </p:cNvSpPr>
          <p:nvPr>
            <p:ph type="body" sz="quarter" idx="10"/>
          </p:nvPr>
        </p:nvSpPr>
        <p:spPr/>
        <p:txBody>
          <a:bodyPr>
            <a:normAutofit fontScale="70000" lnSpcReduction="20000"/>
          </a:bodyPr>
          <a:lstStyle/>
          <a:p>
            <a:r>
              <a:rPr lang="sl-SI" dirty="0"/>
              <a:t>Primeri se uporabljajo, kadar so predmet naročanja p</a:t>
            </a:r>
            <a:r>
              <a:rPr lang="sv-SE" dirty="0"/>
              <a:t>isarniški papir in higienski papirnati izdelki</a:t>
            </a:r>
            <a:endParaRPr lang="sl-SI" dirty="0"/>
          </a:p>
          <a:p>
            <a:r>
              <a:rPr lang="sl-SI" dirty="0"/>
              <a:t>Natančnejša opredelitev predmeta določena v 5. in 6.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Pisarniški papir</a:t>
            </a:r>
            <a:r>
              <a:rPr lang="sl-SI" dirty="0">
                <a:solidFill>
                  <a:srgbClr val="92D050"/>
                </a:solidFill>
              </a:rPr>
              <a:t>« pomeni pisarniški papir, ki se uporablja za fotokopiranje in tiskanje s tiskalnikom</a:t>
            </a:r>
          </a:p>
          <a:p>
            <a:pPr marL="0" indent="0">
              <a:buNone/>
            </a:pPr>
            <a:r>
              <a:rPr lang="sl-SI" dirty="0">
                <a:solidFill>
                  <a:srgbClr val="92D050"/>
                </a:solidFill>
              </a:rPr>
              <a:t>»</a:t>
            </a:r>
            <a:r>
              <a:rPr lang="sl-SI" u="sng" dirty="0">
                <a:solidFill>
                  <a:srgbClr val="92D050"/>
                </a:solidFill>
              </a:rPr>
              <a:t>Higienski papirnati izdelek</a:t>
            </a:r>
            <a:r>
              <a:rPr lang="sl-SI" dirty="0">
                <a:solidFill>
                  <a:srgbClr val="92D050"/>
                </a:solidFill>
              </a:rPr>
              <a:t>« pomeni higienske papirnate izdelke, kot so toaletni papir, industrijske ali kuhinjske toaletne papirne brisače, papirne serviete, papirnati robčki</a:t>
            </a:r>
          </a:p>
          <a:p>
            <a:r>
              <a:rPr lang="sl-SI" dirty="0"/>
              <a:t>Cilja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primarne vlaknine, pridobljene iz trajnostno upravljanih gozdov, v pisarniškem papirju in higienskih papirnatih proizvodih, izdelanih iz primarne vlaknine, znaša najmanj 50 %</a:t>
            </a:r>
          </a:p>
          <a:p>
            <a:pPr marL="0" indent="0">
              <a:buNone/>
            </a:pPr>
            <a:r>
              <a:rPr lang="sl-SI" sz="2400" dirty="0">
                <a:solidFill>
                  <a:srgbClr val="00B050"/>
                </a:solidFill>
              </a:rPr>
              <a:t>- </a:t>
            </a:r>
            <a:r>
              <a:rPr lang="sl-SI" sz="2900" dirty="0">
                <a:solidFill>
                  <a:srgbClr val="00B050"/>
                </a:solidFill>
              </a:rPr>
              <a:t>delež reciklirane vlaknine v pisarniškem papirju in higienskih papirnatih proizvodih, izdelanih iz predelane vlaknine, znaša najmanj 30 %</a:t>
            </a:r>
            <a:endParaRPr lang="sl-SI" dirty="0"/>
          </a:p>
        </p:txBody>
      </p:sp>
    </p:spTree>
    <p:extLst>
      <p:ext uri="{BB962C8B-B14F-4D97-AF65-F5344CB8AC3E}">
        <p14:creationId xmlns:p14="http://schemas.microsoft.com/office/powerpoint/2010/main" val="2891092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Elektronska pisarniška oprema</a:t>
            </a:r>
            <a:endParaRPr lang="sl-SI" sz="4000" dirty="0"/>
          </a:p>
        </p:txBody>
      </p:sp>
      <p:sp>
        <p:nvSpPr>
          <p:cNvPr id="3" name="Označba mesta besedila 2"/>
          <p:cNvSpPr>
            <a:spLocks noGrp="1"/>
          </p:cNvSpPr>
          <p:nvPr>
            <p:ph type="body" sz="quarter" idx="10"/>
          </p:nvPr>
        </p:nvSpPr>
        <p:spPr/>
        <p:txBody>
          <a:bodyPr>
            <a:normAutofit fontScale="77500" lnSpcReduction="20000"/>
          </a:bodyPr>
          <a:lstStyle/>
          <a:p>
            <a:r>
              <a:rPr lang="sl-SI" dirty="0"/>
              <a:t>Primeri se uporabljajo, kadar je predmet naročanja elektronska pisarniška oprema</a:t>
            </a:r>
          </a:p>
          <a:p>
            <a:r>
              <a:rPr lang="sl-SI" u="sng" dirty="0"/>
              <a:t>Ne zajemajo</a:t>
            </a:r>
            <a:r>
              <a:rPr lang="sl-SI" dirty="0"/>
              <a:t>:</a:t>
            </a:r>
          </a:p>
          <a:p>
            <a:pPr>
              <a:buFontTx/>
              <a:buChar char="-"/>
            </a:pPr>
            <a:r>
              <a:rPr lang="sl-SI" dirty="0"/>
              <a:t>telefaksov, digitalnih razmnoževalnikov, </a:t>
            </a:r>
            <a:r>
              <a:rPr lang="sl-SI" dirty="0" err="1"/>
              <a:t>frankirnih</a:t>
            </a:r>
            <a:r>
              <a:rPr lang="sl-SI" dirty="0"/>
              <a:t> strojev in optičnih bralnikov</a:t>
            </a:r>
          </a:p>
          <a:p>
            <a:pPr>
              <a:buFontTx/>
              <a:buChar char="-"/>
            </a:pPr>
            <a:r>
              <a:rPr lang="sl-SI" dirty="0"/>
              <a:t>Velikih proizvodov, če izpolnjujejo eno od naslednjih tehničnih specifikacij:</a:t>
            </a:r>
          </a:p>
          <a:p>
            <a:pPr marL="444500" indent="-174625"/>
            <a:r>
              <a:rPr lang="sl-SI" dirty="0"/>
              <a:t>standardni proizvodi, ki tiskajo v črno-belem formatu z največjo hitrostjo več kot 66 strani velikosti A4 na minuto</a:t>
            </a:r>
          </a:p>
          <a:p>
            <a:pPr marL="444500" indent="-174625"/>
            <a:r>
              <a:rPr lang="sl-SI" dirty="0"/>
              <a:t>standardni proizvodi, ki tiskajo v barvnem formatu z največjo hitrostjo več kot 51 strani velikosti A4 na minuto</a:t>
            </a:r>
          </a:p>
          <a:p>
            <a:pPr marL="444500" indent="-174625"/>
            <a:r>
              <a:rPr lang="sl-SI" dirty="0"/>
              <a:t>proizvodi, zasnovani za format velikosti A2 in večje</a:t>
            </a:r>
          </a:p>
          <a:p>
            <a:pPr marL="444500" indent="-174625"/>
            <a:r>
              <a:rPr lang="sl-SI" dirty="0"/>
              <a:t>proizvodi, ki se tržijo kot risalniki</a:t>
            </a:r>
          </a:p>
        </p:txBody>
      </p:sp>
    </p:spTree>
    <p:extLst>
      <p:ext uri="{BB962C8B-B14F-4D97-AF65-F5344CB8AC3E}">
        <p14:creationId xmlns:p14="http://schemas.microsoft.com/office/powerpoint/2010/main" val="718516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tabLst>
                <a:tab pos="7178675" algn="l"/>
              </a:tabLst>
            </a:pPr>
            <a:r>
              <a:rPr lang="sl-SI" sz="4000" dirty="0">
                <a:solidFill>
                  <a:srgbClr val="00B050"/>
                </a:solidFill>
              </a:rPr>
              <a:t>Elektronska pisarniška oprema	II</a:t>
            </a:r>
            <a:endParaRPr lang="sl-SI" sz="4000" dirty="0"/>
          </a:p>
        </p:txBody>
      </p:sp>
      <p:sp>
        <p:nvSpPr>
          <p:cNvPr id="3" name="Označba mesta besedila 2"/>
          <p:cNvSpPr>
            <a:spLocks noGrp="1"/>
          </p:cNvSpPr>
          <p:nvPr>
            <p:ph type="body" sz="quarter" idx="10"/>
          </p:nvPr>
        </p:nvSpPr>
        <p:spPr>
          <a:xfrm>
            <a:off x="628650" y="1800224"/>
            <a:ext cx="7886700" cy="4692016"/>
          </a:xfrm>
        </p:spPr>
        <p:txBody>
          <a:bodyPr>
            <a:normAutofit fontScale="55000" lnSpcReduction="20000"/>
          </a:bodyPr>
          <a:lstStyle/>
          <a:p>
            <a:r>
              <a:rPr lang="sl-SI" dirty="0"/>
              <a:t>Natančnejša opredelitev predmeta določena v 7. - 14.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Elektronska pisarniška oprema</a:t>
            </a:r>
            <a:r>
              <a:rPr lang="sl-SI" dirty="0">
                <a:solidFill>
                  <a:srgbClr val="92D050"/>
                </a:solidFill>
              </a:rPr>
              <a:t>« pomeni osebni računalnik, prenosni računalnik, vključno s tabličnim računalnikom, zaslon, opremo za zajem, obdelavo in prikaz slik, vključno s fotokopirnim strojem, tiskalnikom, večnamensko napravo in podobnim</a:t>
            </a:r>
          </a:p>
          <a:p>
            <a:pPr marL="0" indent="0">
              <a:buNone/>
            </a:pPr>
            <a:r>
              <a:rPr lang="sl-SI" dirty="0">
                <a:solidFill>
                  <a:srgbClr val="92D050"/>
                </a:solidFill>
              </a:rPr>
              <a:t>»</a:t>
            </a:r>
            <a:r>
              <a:rPr lang="sl-SI" u="sng" dirty="0">
                <a:solidFill>
                  <a:srgbClr val="92D050"/>
                </a:solidFill>
              </a:rPr>
              <a:t>Osebni računalnik</a:t>
            </a:r>
            <a:r>
              <a:rPr lang="sl-SI" dirty="0">
                <a:solidFill>
                  <a:srgbClr val="92D050"/>
                </a:solidFill>
              </a:rPr>
              <a:t>« pomeni namizni računalnik, vključno z integriranim namiznim računalnikom in lahkim odjemalcem, malim strežnikom in delovno postajo</a:t>
            </a:r>
          </a:p>
          <a:p>
            <a:pPr marL="0" indent="0">
              <a:buNone/>
            </a:pPr>
            <a:r>
              <a:rPr lang="sl-SI" dirty="0">
                <a:solidFill>
                  <a:srgbClr val="92D050"/>
                </a:solidFill>
              </a:rPr>
              <a:t>»</a:t>
            </a:r>
            <a:r>
              <a:rPr lang="sl-SI" u="sng" dirty="0">
                <a:solidFill>
                  <a:srgbClr val="92D050"/>
                </a:solidFill>
              </a:rPr>
              <a:t>Prenosni računalnik</a:t>
            </a:r>
            <a:r>
              <a:rPr lang="sl-SI" dirty="0">
                <a:solidFill>
                  <a:srgbClr val="92D050"/>
                </a:solidFill>
              </a:rPr>
              <a:t>« pomeni prenosni računalnik, vključno s </a:t>
            </a:r>
            <a:r>
              <a:rPr lang="sl-SI" dirty="0" err="1">
                <a:solidFill>
                  <a:srgbClr val="92D050"/>
                </a:solidFill>
              </a:rPr>
              <a:t>podprenosnikom</a:t>
            </a:r>
            <a:r>
              <a:rPr lang="sl-SI" dirty="0">
                <a:solidFill>
                  <a:srgbClr val="92D050"/>
                </a:solidFill>
              </a:rPr>
              <a:t>, hibridni prenosni računalnik, tablični računalnik, prenosljivi računalnik vse v enem in prenosljivi lahki odjemalec</a:t>
            </a:r>
          </a:p>
          <a:p>
            <a:pPr marL="0" indent="0">
              <a:buNone/>
            </a:pPr>
            <a:r>
              <a:rPr lang="sl-SI" dirty="0">
                <a:solidFill>
                  <a:srgbClr val="92D050"/>
                </a:solidFill>
              </a:rPr>
              <a:t>»</a:t>
            </a:r>
            <a:r>
              <a:rPr lang="sl-SI" u="sng" dirty="0">
                <a:solidFill>
                  <a:srgbClr val="92D050"/>
                </a:solidFill>
              </a:rPr>
              <a:t>Zaslon</a:t>
            </a:r>
            <a:r>
              <a:rPr lang="sl-SI" dirty="0">
                <a:solidFill>
                  <a:srgbClr val="92D050"/>
                </a:solidFill>
              </a:rPr>
              <a:t>« pomeni računalniški monitor</a:t>
            </a:r>
          </a:p>
          <a:p>
            <a:pPr marL="0" indent="0">
              <a:buNone/>
            </a:pPr>
            <a:r>
              <a:rPr lang="sl-SI" dirty="0">
                <a:solidFill>
                  <a:srgbClr val="92D050"/>
                </a:solidFill>
              </a:rPr>
              <a:t>»</a:t>
            </a:r>
            <a:r>
              <a:rPr lang="sl-SI" u="sng" dirty="0">
                <a:solidFill>
                  <a:srgbClr val="92D050"/>
                </a:solidFill>
              </a:rPr>
              <a:t>Oprema za zajem, obdelavo in prikaz slik</a:t>
            </a:r>
            <a:r>
              <a:rPr lang="sl-SI" dirty="0">
                <a:solidFill>
                  <a:srgbClr val="92D050"/>
                </a:solidFill>
              </a:rPr>
              <a:t>« pomeni proizvod, ki se trži za pisarniško ali domačo uporabo ali oboje in opravlja eno ali obe naslednji funkciji: </a:t>
            </a:r>
          </a:p>
          <a:p>
            <a:pPr marL="0" indent="0">
              <a:buNone/>
            </a:pPr>
            <a:r>
              <a:rPr lang="sl-SI" dirty="0">
                <a:solidFill>
                  <a:srgbClr val="92D050"/>
                </a:solidFill>
              </a:rPr>
              <a:t>‒ izdelava tiskanih slik s postopkom označevanja v obliki dokumenta na papirju ali fotografije iz digitalne slike, zagotovljene prek omrežja ali kartičnega vmesnika,</a:t>
            </a:r>
          </a:p>
          <a:p>
            <a:pPr marL="0" indent="0">
              <a:buNone/>
            </a:pPr>
            <a:r>
              <a:rPr lang="sl-SI" dirty="0">
                <a:solidFill>
                  <a:srgbClr val="92D050"/>
                </a:solidFill>
              </a:rPr>
              <a:t>ali iz izvoda na papirju s postopkom kopiranja/optičnega branja; </a:t>
            </a:r>
          </a:p>
          <a:p>
            <a:pPr marL="0" indent="0">
              <a:buNone/>
            </a:pPr>
            <a:r>
              <a:rPr lang="sl-SI" dirty="0">
                <a:solidFill>
                  <a:srgbClr val="92D050"/>
                </a:solidFill>
              </a:rPr>
              <a:t>‒ izdelava digitalne slike iz izvoda na papirju s postopkom kopiranja/optičnega branja</a:t>
            </a:r>
          </a:p>
          <a:p>
            <a:pPr marL="0" indent="0">
              <a:buNone/>
            </a:pPr>
            <a:r>
              <a:rPr lang="sl-SI" dirty="0">
                <a:solidFill>
                  <a:srgbClr val="92D050"/>
                </a:solidFill>
              </a:rPr>
              <a:t>»</a:t>
            </a:r>
            <a:r>
              <a:rPr lang="sl-SI" u="sng" dirty="0">
                <a:solidFill>
                  <a:srgbClr val="92D050"/>
                </a:solidFill>
              </a:rPr>
              <a:t>Fotokopirni stroj</a:t>
            </a:r>
            <a:r>
              <a:rPr lang="sl-SI" dirty="0">
                <a:solidFill>
                  <a:srgbClr val="92D050"/>
                </a:solidFill>
              </a:rPr>
              <a:t>« pomeni komercialno dostopen proizvod za zajem, obdelavo in prikaz slik, katerega edina funkcija je izdelava kopij na papirju iz izvirnikov na papirju, pri čemer je enota opremljena za napajanje iz vtičnice ali prek podatkovne ali omrežne povezave</a:t>
            </a:r>
          </a:p>
        </p:txBody>
      </p:sp>
    </p:spTree>
    <p:extLst>
      <p:ext uri="{BB962C8B-B14F-4D97-AF65-F5344CB8AC3E}">
        <p14:creationId xmlns:p14="http://schemas.microsoft.com/office/powerpoint/2010/main" val="4042608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tabLst>
                <a:tab pos="7178675" algn="l"/>
              </a:tabLst>
            </a:pPr>
            <a:r>
              <a:rPr lang="sl-SI" sz="4000" dirty="0">
                <a:solidFill>
                  <a:srgbClr val="00B050"/>
                </a:solidFill>
              </a:rPr>
              <a:t>Elektronska pisarniška oprema	II</a:t>
            </a:r>
            <a:endParaRPr lang="sl-SI" sz="4000" dirty="0"/>
          </a:p>
        </p:txBody>
      </p:sp>
      <p:sp>
        <p:nvSpPr>
          <p:cNvPr id="3" name="Označba mesta besedila 2"/>
          <p:cNvSpPr>
            <a:spLocks noGrp="1"/>
          </p:cNvSpPr>
          <p:nvPr>
            <p:ph type="body" sz="quarter" idx="10"/>
          </p:nvPr>
        </p:nvSpPr>
        <p:spPr>
          <a:xfrm>
            <a:off x="628650" y="1800224"/>
            <a:ext cx="7886700" cy="4463416"/>
          </a:xfrm>
        </p:spPr>
        <p:txBody>
          <a:bodyPr>
            <a:normAutofit fontScale="70000" lnSpcReduction="20000"/>
          </a:bodyPr>
          <a:lstStyle/>
          <a:p>
            <a:pPr marL="0" indent="0">
              <a:buNone/>
            </a:pPr>
            <a:r>
              <a:rPr lang="sl-SI" dirty="0">
                <a:solidFill>
                  <a:srgbClr val="92D050"/>
                </a:solidFill>
              </a:rPr>
              <a:t>»</a:t>
            </a:r>
            <a:r>
              <a:rPr lang="sl-SI" u="sng" dirty="0">
                <a:solidFill>
                  <a:srgbClr val="92D050"/>
                </a:solidFill>
              </a:rPr>
              <a:t>Tiskalnik</a:t>
            </a:r>
            <a:r>
              <a:rPr lang="sl-SI" dirty="0">
                <a:solidFill>
                  <a:srgbClr val="92D050"/>
                </a:solidFill>
              </a:rPr>
              <a:t>« pomeni komercialno dostopen proizvod za zajem, obdelavo in prikaz slik, ki deluje kot izhodna izpisna naprava, ki lahko prejema podatke iz računalnika posameznega uporabnika ali računalnikov v omrežju ali drugih vhodnih naprav, pri čemer je enota opremljena za napajanje iz vtičnice ali prek podatkovne ali omrežne povezave</a:t>
            </a:r>
          </a:p>
          <a:p>
            <a:pPr marL="0" indent="0">
              <a:buNone/>
            </a:pPr>
            <a:r>
              <a:rPr lang="sl-SI" dirty="0">
                <a:solidFill>
                  <a:srgbClr val="92D050"/>
                </a:solidFill>
              </a:rPr>
              <a:t>»</a:t>
            </a:r>
            <a:r>
              <a:rPr lang="sl-SI" u="sng" dirty="0">
                <a:solidFill>
                  <a:srgbClr val="92D050"/>
                </a:solidFill>
              </a:rPr>
              <a:t>Večnamenska naprava</a:t>
            </a:r>
            <a:r>
              <a:rPr lang="sl-SI" dirty="0">
                <a:solidFill>
                  <a:srgbClr val="92D050"/>
                </a:solidFill>
              </a:rPr>
              <a:t>« pomeni komercialno dostopen proizvod za zajem, obdelavo in prikaz slik, ki je fizično združena naprava ali sklop funkcionalno združenih sestavnih delov, ki opravlja dve ali več glavnih funkcij, kot so kopiranje, tiskanje, optično branje ali faksiranje, pri čemer je enota opremljena za napajanje iz vtičnice ali prek podatkovne ali omrežne povezave, funkcija za kopiranje pa se razlikuje od priročnega kopiranja posameznih listov, ki ga ponujajo telefaksi.</a:t>
            </a:r>
            <a:endParaRPr lang="sl-SI" dirty="0"/>
          </a:p>
          <a:p>
            <a:r>
              <a:rPr lang="sl-SI" dirty="0"/>
              <a:t>Cilja </a:t>
            </a:r>
            <a:r>
              <a:rPr lang="sl-SI" sz="2700" dirty="0"/>
              <a:t>iz</a:t>
            </a:r>
            <a:r>
              <a:rPr lang="sl-SI" dirty="0"/>
              <a:t> Uredbe o </a:t>
            </a:r>
            <a:r>
              <a:rPr lang="sl-SI" dirty="0" err="1"/>
              <a:t>ZeJN</a:t>
            </a:r>
            <a:r>
              <a:rPr lang="sl-SI" dirty="0"/>
              <a:t>:</a:t>
            </a:r>
          </a:p>
          <a:p>
            <a:pPr marL="0" indent="0">
              <a:buNone/>
            </a:pPr>
            <a:r>
              <a:rPr lang="sl-SI" dirty="0">
                <a:solidFill>
                  <a:srgbClr val="00B050"/>
                </a:solidFill>
              </a:rPr>
              <a:t>- osebni in prenosni računalniki ter zasloni so uvrščeni v najvišji energijski razred, ki je dostopen na trgu</a:t>
            </a:r>
          </a:p>
          <a:p>
            <a:pPr marL="0" indent="0">
              <a:buNone/>
            </a:pPr>
            <a:r>
              <a:rPr lang="sl-SI" sz="1200" dirty="0">
                <a:solidFill>
                  <a:srgbClr val="00B050"/>
                </a:solidFill>
              </a:rPr>
              <a:t>- </a:t>
            </a:r>
            <a:r>
              <a:rPr lang="sl-SI" sz="2900" dirty="0">
                <a:solidFill>
                  <a:srgbClr val="00B050"/>
                </a:solidFill>
              </a:rPr>
              <a:t>delež opreme za zajem, obdelavo in prikaz slik ter televizorjev, ki so uvrščeni v najvišji energijski razred, dostopen na trgu, znaša najmanj 70 % vseh artiklov</a:t>
            </a:r>
            <a:endParaRPr lang="sl-SI" dirty="0"/>
          </a:p>
        </p:txBody>
      </p:sp>
    </p:spTree>
    <p:extLst>
      <p:ext uri="{BB962C8B-B14F-4D97-AF65-F5344CB8AC3E}">
        <p14:creationId xmlns:p14="http://schemas.microsoft.com/office/powerpoint/2010/main" val="803436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Televizorji </a:t>
            </a:r>
            <a:endParaRPr lang="sl-SI" sz="4000" dirty="0"/>
          </a:p>
        </p:txBody>
      </p:sp>
      <p:sp>
        <p:nvSpPr>
          <p:cNvPr id="3" name="Označba mesta besedila 2"/>
          <p:cNvSpPr>
            <a:spLocks noGrp="1"/>
          </p:cNvSpPr>
          <p:nvPr>
            <p:ph type="body" sz="quarter" idx="10"/>
          </p:nvPr>
        </p:nvSpPr>
        <p:spPr>
          <a:xfrm>
            <a:off x="628650" y="1800224"/>
            <a:ext cx="7886700" cy="4813936"/>
          </a:xfrm>
        </p:spPr>
        <p:txBody>
          <a:bodyPr>
            <a:normAutofit fontScale="62500" lnSpcReduction="20000"/>
          </a:bodyPr>
          <a:lstStyle/>
          <a:p>
            <a:r>
              <a:rPr lang="sl-SI" dirty="0"/>
              <a:t>Primeri se uporabljajo, kadar so predmet naročanja televizorji</a:t>
            </a:r>
          </a:p>
          <a:p>
            <a:r>
              <a:rPr lang="sl-SI" dirty="0"/>
              <a:t>Natančnejša opredelitev predmeta določena v 15. - 17.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Televizor</a:t>
            </a:r>
            <a:r>
              <a:rPr lang="sl-SI" dirty="0">
                <a:solidFill>
                  <a:srgbClr val="92D050"/>
                </a:solidFill>
              </a:rPr>
              <a:t>« pomeni televizijski sprejemnik ali televizijski zaslon</a:t>
            </a:r>
          </a:p>
          <a:p>
            <a:pPr marL="0" indent="0">
              <a:buNone/>
            </a:pPr>
            <a:r>
              <a:rPr lang="sl-SI" dirty="0">
                <a:solidFill>
                  <a:srgbClr val="92D050"/>
                </a:solidFill>
              </a:rPr>
              <a:t>»</a:t>
            </a:r>
            <a:r>
              <a:rPr lang="sl-SI" u="sng" dirty="0">
                <a:solidFill>
                  <a:srgbClr val="92D050"/>
                </a:solidFill>
              </a:rPr>
              <a:t>Televizijski sprejemnik</a:t>
            </a:r>
            <a:r>
              <a:rPr lang="sl-SI" dirty="0">
                <a:solidFill>
                  <a:srgbClr val="92D050"/>
                </a:solidFill>
              </a:rPr>
              <a:t>« pomeni izdelek, namenjen predvsem prikazovanju in sprejemanju avdiovizualnih signalov, ki se daje na trg pod eno oznako modela ali sistema ter je sestavljen iz zaslona in najmanj ene sprejemne enote/sprejemnika in možnih dodatnih funkcij za shranjevanje oziroma prikazovanje podatkov, kot so digitalni vsestranski disk (DVD), trdi disk (HDD) ali videorekorder (VCR), v eni sami enoti z zaslonom ali v eni ali več ločenih enotah</a:t>
            </a:r>
          </a:p>
          <a:p>
            <a:pPr marL="0" indent="0">
              <a:buNone/>
            </a:pPr>
            <a:r>
              <a:rPr lang="sl-SI" dirty="0">
                <a:solidFill>
                  <a:srgbClr val="92D050"/>
                </a:solidFill>
              </a:rPr>
              <a:t>»</a:t>
            </a:r>
            <a:r>
              <a:rPr lang="sl-SI" u="sng" dirty="0">
                <a:solidFill>
                  <a:srgbClr val="92D050"/>
                </a:solidFill>
              </a:rPr>
              <a:t>Televizijski zaslon</a:t>
            </a:r>
            <a:r>
              <a:rPr lang="sl-SI" dirty="0">
                <a:solidFill>
                  <a:srgbClr val="92D050"/>
                </a:solidFill>
              </a:rPr>
              <a:t>« pomeni izdelek, namenjen prikazovanju videosignalov iz različnih virov, vključno s televizijskimi radiodifuznimi signali, na vgrajenem zaslonu, ki lahko upravlja in reproducira </a:t>
            </a:r>
            <a:r>
              <a:rPr lang="sl-SI" dirty="0" err="1">
                <a:solidFill>
                  <a:srgbClr val="92D050"/>
                </a:solidFill>
              </a:rPr>
              <a:t>avdiosignale</a:t>
            </a:r>
            <a:r>
              <a:rPr lang="sl-SI" dirty="0">
                <a:solidFill>
                  <a:srgbClr val="92D050"/>
                </a:solidFill>
              </a:rPr>
              <a:t> iz zunanje naprave, povezane prek standardizirane opreme za prenos videosignalov, ki vključuje </a:t>
            </a:r>
            <a:r>
              <a:rPr lang="sl-SI" dirty="0" err="1">
                <a:solidFill>
                  <a:srgbClr val="92D050"/>
                </a:solidFill>
              </a:rPr>
              <a:t>cinch</a:t>
            </a:r>
            <a:r>
              <a:rPr lang="sl-SI" dirty="0">
                <a:solidFill>
                  <a:srgbClr val="92D050"/>
                </a:solidFill>
              </a:rPr>
              <a:t> (</a:t>
            </a:r>
            <a:r>
              <a:rPr lang="sl-SI" dirty="0" err="1">
                <a:solidFill>
                  <a:srgbClr val="92D050"/>
                </a:solidFill>
              </a:rPr>
              <a:t>komponentni</a:t>
            </a:r>
            <a:r>
              <a:rPr lang="sl-SI" dirty="0">
                <a:solidFill>
                  <a:srgbClr val="92D050"/>
                </a:solidFill>
              </a:rPr>
              <a:t>, kompozitni), SCART, HDMI in druge brezžične standarde (razen nestandardizirane opreme za prenos videosignalov, kot sta DVI in SDI), vendar ne more sprejemati in obdelovati radiodifuznih signalov</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opreme za zajem, obdelavo in prikaz slik ter televizorjev, ki so uvrščeni v najvišji energijski razred, dostopen na trgu, znaša najmanj 70 % vseh artiklov</a:t>
            </a:r>
            <a:endParaRPr lang="sl-SI" dirty="0"/>
          </a:p>
        </p:txBody>
      </p:sp>
    </p:spTree>
    <p:extLst>
      <p:ext uri="{BB962C8B-B14F-4D97-AF65-F5344CB8AC3E}">
        <p14:creationId xmlns:p14="http://schemas.microsoft.com/office/powerpoint/2010/main" val="3730472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slov 6"/>
          <p:cNvSpPr>
            <a:spLocks noGrp="1"/>
          </p:cNvSpPr>
          <p:nvPr>
            <p:ph type="title"/>
          </p:nvPr>
        </p:nvSpPr>
        <p:spPr/>
        <p:txBody>
          <a:bodyPr>
            <a:normAutofit/>
          </a:bodyPr>
          <a:lstStyle/>
          <a:p>
            <a:r>
              <a:rPr lang="sl-SI" sz="4000" dirty="0">
                <a:solidFill>
                  <a:srgbClr val="00B050"/>
                </a:solidFill>
              </a:rPr>
              <a:t>Uredba o zelenem javnem naročanju</a:t>
            </a:r>
          </a:p>
        </p:txBody>
      </p:sp>
      <p:sp>
        <p:nvSpPr>
          <p:cNvPr id="8" name="Označba mesta besedila 7"/>
          <p:cNvSpPr>
            <a:spLocks noGrp="1"/>
          </p:cNvSpPr>
          <p:nvPr>
            <p:ph type="body" sz="quarter" idx="10"/>
          </p:nvPr>
        </p:nvSpPr>
        <p:spPr/>
        <p:txBody>
          <a:bodyPr/>
          <a:lstStyle/>
          <a:p>
            <a:r>
              <a:rPr lang="sl-SI" dirty="0"/>
              <a:t>Objavljena v Uradnem listu RS št. </a:t>
            </a:r>
            <a:r>
              <a:rPr lang="sl-SI" dirty="0">
                <a:solidFill>
                  <a:srgbClr val="00B050"/>
                </a:solidFill>
              </a:rPr>
              <a:t>51/2017, dne 19. 9. 2017</a:t>
            </a:r>
          </a:p>
          <a:p>
            <a:r>
              <a:rPr lang="sl-SI" dirty="0"/>
              <a:t>Veljati začne </a:t>
            </a:r>
            <a:r>
              <a:rPr lang="sl-SI" dirty="0">
                <a:solidFill>
                  <a:srgbClr val="00B050"/>
                </a:solidFill>
              </a:rPr>
              <a:t>1. januarja 2018</a:t>
            </a:r>
          </a:p>
          <a:p>
            <a:r>
              <a:rPr lang="sl-SI" dirty="0"/>
              <a:t>Z dnem uveljavitve preneha veljati Uredba o zelenem javnem naročanju (Uradni list RS, št. 102/11, 18/12, 24/12, 64/12, 89/14 in 91/15 – ZJN-3)</a:t>
            </a:r>
          </a:p>
          <a:p>
            <a:r>
              <a:rPr lang="sl-SI" dirty="0"/>
              <a:t>Zeleno javno naročanje je v Sloveniji obvezno</a:t>
            </a:r>
          </a:p>
        </p:txBody>
      </p:sp>
    </p:spTree>
    <p:extLst>
      <p:ext uri="{BB962C8B-B14F-4D97-AF65-F5344CB8AC3E}">
        <p14:creationId xmlns:p14="http://schemas.microsoft.com/office/powerpoint/2010/main" val="234733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r>
              <a:rPr lang="sl-SI" sz="3600" dirty="0">
                <a:solidFill>
                  <a:srgbClr val="00B050"/>
                </a:solidFill>
              </a:rPr>
              <a:t>Hladilniki, zamrzovalniki in njihove kombinacije, pralni stroji, sušilni stroji, sesalniki in klimatske naprave</a:t>
            </a:r>
            <a:endParaRPr lang="sl-SI" sz="3600" dirty="0"/>
          </a:p>
        </p:txBody>
      </p:sp>
      <p:sp>
        <p:nvSpPr>
          <p:cNvPr id="3" name="Označba mesta besedila 2"/>
          <p:cNvSpPr>
            <a:spLocks noGrp="1"/>
          </p:cNvSpPr>
          <p:nvPr>
            <p:ph type="body" sz="quarter" idx="10"/>
          </p:nvPr>
        </p:nvSpPr>
        <p:spPr>
          <a:xfrm>
            <a:off x="628650" y="1800224"/>
            <a:ext cx="7886700" cy="5057775"/>
          </a:xfrm>
        </p:spPr>
        <p:txBody>
          <a:bodyPr>
            <a:normAutofit fontScale="55000" lnSpcReduction="20000"/>
          </a:bodyPr>
          <a:lstStyle/>
          <a:p>
            <a:r>
              <a:rPr lang="sl-SI" dirty="0"/>
              <a:t>Primeri se uporabljajo, kadar so predmet naročanja hladilniki, zamrzovalniki in njihove kombinacije, pralni stroji, sušilni stroji, sesalniki in klimatske naprave</a:t>
            </a:r>
          </a:p>
          <a:p>
            <a:r>
              <a:rPr lang="sl-SI" dirty="0"/>
              <a:t>Natančnejša opredelitev predmeta določena v 18. - 25.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Pralni stroj</a:t>
            </a:r>
            <a:r>
              <a:rPr lang="sl-SI" dirty="0">
                <a:solidFill>
                  <a:srgbClr val="92D050"/>
                </a:solidFill>
              </a:rPr>
              <a:t>« pomeni avtomatsko napravo, ki je namenjena predvsem uporabi v neprofesionalne namene in opere in spere tekstil z vodo in ima funkcijo ožemanja, posredovanje uporabnika med izvajanjem programa pranja pa ni potrebno, vključno z vgradnim pralnim strojem, pri čemer je izvzet kombiniran pralno-sušilni stroj</a:t>
            </a:r>
          </a:p>
          <a:p>
            <a:pPr marL="0" indent="0">
              <a:buNone/>
            </a:pPr>
            <a:r>
              <a:rPr lang="sl-SI" dirty="0">
                <a:solidFill>
                  <a:srgbClr val="92D050"/>
                </a:solidFill>
              </a:rPr>
              <a:t>»</a:t>
            </a:r>
            <a:r>
              <a:rPr lang="sl-SI" u="sng" dirty="0">
                <a:solidFill>
                  <a:srgbClr val="92D050"/>
                </a:solidFill>
              </a:rPr>
              <a:t>Hladilnik</a:t>
            </a:r>
            <a:r>
              <a:rPr lang="sl-SI" dirty="0">
                <a:solidFill>
                  <a:srgbClr val="92D050"/>
                </a:solidFill>
              </a:rPr>
              <a:t>« pomeni hladilni aparat, ki se napaja iz električnega omrežja in ima prostornino shranjevalnega prostora med 10 in 1500 litri ter je namenjen hlajenju živil v neprofesionalne namene, z vsaj enim predelkom, primernim za shranjevanje sveže hrane oziroma pijač, razen hladilnikov, izdelanih po naročilu, in samostoječih avtomatov za led ali hlajeno pijačo</a:t>
            </a:r>
          </a:p>
          <a:p>
            <a:pPr marL="0" indent="0">
              <a:buNone/>
            </a:pPr>
            <a:r>
              <a:rPr lang="sl-SI" dirty="0">
                <a:solidFill>
                  <a:srgbClr val="92D050"/>
                </a:solidFill>
              </a:rPr>
              <a:t>»</a:t>
            </a:r>
            <a:r>
              <a:rPr lang="sl-SI" u="sng" dirty="0">
                <a:solidFill>
                  <a:srgbClr val="92D050"/>
                </a:solidFill>
              </a:rPr>
              <a:t>Zamrzovalnik</a:t>
            </a:r>
            <a:r>
              <a:rPr lang="sl-SI" dirty="0">
                <a:solidFill>
                  <a:srgbClr val="92D050"/>
                </a:solidFill>
              </a:rPr>
              <a:t>« pomeni hladilni aparat, ki se napaja iz električnega omrežja in ima prostornino shranjevalnega prostora med 10 in 1500 litri ter je namenjen zamrzovanju živil v neprofesionalne namene, z enim ali več predelki, primernimi za zamrzovanje in shranjevanje zamrznjenih živil, s temperaturami od temperature prostora do –18 °C, razen zamrzovalnikov, izdelanih po naročilu, in samostoječih avtomatov za led ali hlajeno pijačo</a:t>
            </a:r>
          </a:p>
          <a:p>
            <a:pPr marL="0" indent="0">
              <a:buNone/>
            </a:pPr>
            <a:r>
              <a:rPr lang="sl-SI" dirty="0">
                <a:solidFill>
                  <a:srgbClr val="92D050"/>
                </a:solidFill>
              </a:rPr>
              <a:t>»</a:t>
            </a:r>
            <a:r>
              <a:rPr lang="sl-SI" u="sng" dirty="0">
                <a:solidFill>
                  <a:srgbClr val="92D050"/>
                </a:solidFill>
              </a:rPr>
              <a:t>Hladilnik-zamrzovalnik</a:t>
            </a:r>
            <a:r>
              <a:rPr lang="sl-SI" dirty="0">
                <a:solidFill>
                  <a:srgbClr val="92D050"/>
                </a:solidFill>
              </a:rPr>
              <a:t>« pomeni hladilni aparat z vsaj enim predelkom za shranjevanje sveže hrane in vsaj enim predelkom, primernim za zamrzovanje sveže hrane in shranjevanje zamrznjenih živil</a:t>
            </a:r>
          </a:p>
        </p:txBody>
      </p:sp>
    </p:spTree>
    <p:extLst>
      <p:ext uri="{BB962C8B-B14F-4D97-AF65-F5344CB8AC3E}">
        <p14:creationId xmlns:p14="http://schemas.microsoft.com/office/powerpoint/2010/main" val="2998168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pPr>
              <a:tabLst>
                <a:tab pos="7437438" algn="l"/>
              </a:tabLst>
            </a:pPr>
            <a:r>
              <a:rPr lang="sl-SI" sz="3600" dirty="0">
                <a:solidFill>
                  <a:srgbClr val="00B050"/>
                </a:solidFill>
              </a:rPr>
              <a:t>Hladilniki, zamrzovalniki in njihove kombinacije, pralni stroji, sušilni stroji, sesalniki in klimatske naprave	II</a:t>
            </a:r>
            <a:endParaRPr lang="sl-SI" sz="3600" dirty="0"/>
          </a:p>
        </p:txBody>
      </p:sp>
      <p:sp>
        <p:nvSpPr>
          <p:cNvPr id="3" name="Označba mesta besedila 2"/>
          <p:cNvSpPr>
            <a:spLocks noGrp="1"/>
          </p:cNvSpPr>
          <p:nvPr>
            <p:ph type="body" sz="quarter" idx="10"/>
          </p:nvPr>
        </p:nvSpPr>
        <p:spPr>
          <a:xfrm>
            <a:off x="628650" y="1800224"/>
            <a:ext cx="7886700" cy="5057775"/>
          </a:xfrm>
        </p:spPr>
        <p:txBody>
          <a:bodyPr>
            <a:normAutofit fontScale="62500" lnSpcReduction="20000"/>
          </a:bodyPr>
          <a:lstStyle/>
          <a:p>
            <a:pPr marL="0" indent="0">
              <a:buNone/>
            </a:pPr>
            <a:r>
              <a:rPr lang="sl-SI" dirty="0">
                <a:solidFill>
                  <a:srgbClr val="92D050"/>
                </a:solidFill>
              </a:rPr>
              <a:t>»</a:t>
            </a:r>
            <a:r>
              <a:rPr lang="sl-SI" u="sng" dirty="0">
                <a:solidFill>
                  <a:srgbClr val="92D050"/>
                </a:solidFill>
              </a:rPr>
              <a:t>Sušilni stroj</a:t>
            </a:r>
            <a:r>
              <a:rPr lang="sl-SI" dirty="0">
                <a:solidFill>
                  <a:srgbClr val="92D050"/>
                </a:solidFill>
              </a:rPr>
              <a:t>« pomeni napravo, v kateri se tekstil suši s prevračanjem v vrtečem se bobnu, skozi katerega se pretaka segret zrak, in ki je namenjena predvsem uporabi za neprofesionalne namene, razen kombiniranega pralno-sušilnega stroja in ožemalnika »Sesalnik« pomeni napravo za odstranjevanje umazanije s površine, predvidene za čiščenje z zračnim tokom, ki nastane zaradi podtlaka, ustvarjenega v napravi, vključno s hibridnim sesalnikom, pri čemer so izvzeti sesalnik za mokro sesanje, sesalnik za mokro in suho sesanje, akumulatorski, robotski, industrijski ali centralni sesalnik, talni loščilnik in sesalnik za zunanjo uporabo</a:t>
            </a:r>
          </a:p>
          <a:p>
            <a:pPr marL="0" indent="0">
              <a:buNone/>
            </a:pPr>
            <a:r>
              <a:rPr lang="sl-SI" dirty="0">
                <a:solidFill>
                  <a:srgbClr val="92D050"/>
                </a:solidFill>
              </a:rPr>
              <a:t>»</a:t>
            </a:r>
            <a:r>
              <a:rPr lang="sl-SI" u="sng" dirty="0">
                <a:solidFill>
                  <a:srgbClr val="92D050"/>
                </a:solidFill>
              </a:rPr>
              <a:t>Klimatska naprava</a:t>
            </a:r>
            <a:r>
              <a:rPr lang="sl-SI" dirty="0">
                <a:solidFill>
                  <a:srgbClr val="92D050"/>
                </a:solidFill>
              </a:rPr>
              <a:t>« pomeni napravo, ki je sposobna hladiti ali ogrevati zrak v zaprtih prostorih ali oboje z uporabo cikla s kompresijo pare, ki ga poganja električni kompresor, vključno s klimatskimi napravami, ki omogočajo dodatne funkcije, na primer zmanjševanje vlažnosti zraka, čiščenje zraka, prezračevanje ali dodatno ogrevanje zraka z električno upornostjo, ter napravami, ki lahko uporabljajo vodo (bodisi kondenzacijsko vodo, ki nastane na strani uparjalnika, ali vodo, dodano od zunaj) za izparevanje na strani kondenzatorja pod pogojem, da lahko naprava deluje le z uporabo zraka, brez uporabe dodatne vode</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hladilnikov, zamrzovalnikov in njunih kombinacij, pomivalnih, pralnih in sušilnih strojev, sesalnikov in klimatskih naprav, ki so uvrščeni v najvišji energijski razred, dostopen na trgu, znaša najmanj 80 % vseh artiklov</a:t>
            </a:r>
            <a:endParaRPr lang="sl-SI" dirty="0"/>
          </a:p>
        </p:txBody>
      </p:sp>
    </p:spTree>
    <p:extLst>
      <p:ext uri="{BB962C8B-B14F-4D97-AF65-F5344CB8AC3E}">
        <p14:creationId xmlns:p14="http://schemas.microsoft.com/office/powerpoint/2010/main" val="2005073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Pohištvo</a:t>
            </a:r>
            <a:endParaRPr lang="sl-SI" sz="4000" dirty="0"/>
          </a:p>
        </p:txBody>
      </p:sp>
      <p:sp>
        <p:nvSpPr>
          <p:cNvPr id="3" name="Označba mesta besedila 2"/>
          <p:cNvSpPr>
            <a:spLocks noGrp="1"/>
          </p:cNvSpPr>
          <p:nvPr>
            <p:ph type="body" sz="quarter" idx="10"/>
          </p:nvPr>
        </p:nvSpPr>
        <p:spPr/>
        <p:txBody>
          <a:bodyPr>
            <a:normAutofit fontScale="85000" lnSpcReduction="10000"/>
          </a:bodyPr>
          <a:lstStyle/>
          <a:p>
            <a:r>
              <a:rPr lang="sl-SI" dirty="0"/>
              <a:t>Primeri se uporabljajo, kadar je predmet naročanja pohištvo</a:t>
            </a:r>
          </a:p>
          <a:p>
            <a:r>
              <a:rPr lang="sl-SI" u="sng" dirty="0"/>
              <a:t>Ne zajemajo</a:t>
            </a:r>
            <a:r>
              <a:rPr lang="sl-SI" dirty="0"/>
              <a:t>:</a:t>
            </a:r>
          </a:p>
          <a:p>
            <a:pPr marL="444500" indent="-174625">
              <a:buFont typeface="Wingdings" panose="05000000000000000000" pitchFamily="2" charset="2"/>
              <a:buChar char="§"/>
            </a:pPr>
            <a:r>
              <a:rPr lang="sl-SI" dirty="0"/>
              <a:t>proizvodov, ki primarno niso namenjeni, da se uporabljajo kot pohištvo (npr. cestna razsvetljava, ograje, lestve, ure, igrala, samostoječa ali viseča ogledala, gradbeni materiali, kot so stopnice, vrata, okna, talne obloge);</a:t>
            </a:r>
          </a:p>
          <a:p>
            <a:pPr marL="444500" indent="-174625">
              <a:buFont typeface="Wingdings" panose="05000000000000000000" pitchFamily="2" charset="2"/>
              <a:buChar char="§"/>
            </a:pPr>
            <a:r>
              <a:rPr lang="sl-SI" dirty="0"/>
              <a:t>pohištva, vgrajenega v vozila, ki se uporabljajo za javni ali zasebni prevoz;</a:t>
            </a:r>
          </a:p>
          <a:p>
            <a:pPr marL="444500" indent="-174625">
              <a:buFont typeface="Wingdings" panose="05000000000000000000" pitchFamily="2" charset="2"/>
              <a:buChar char="§"/>
            </a:pPr>
            <a:r>
              <a:rPr lang="sl-SI" dirty="0"/>
              <a:t>pohištvenih proizvodov, v katerih več kot 5 % (glede na težo) predstavljajo materiali, ki niso trden les, plošče na osnovi lesa, pluta, bambus, ratan, plastika, kovina, usnje, prevlečena tkanina, tekstil, steklo ali polnilni material.</a:t>
            </a:r>
          </a:p>
          <a:p>
            <a:endParaRPr lang="sl-SI" dirty="0"/>
          </a:p>
        </p:txBody>
      </p:sp>
    </p:spTree>
    <p:extLst>
      <p:ext uri="{BB962C8B-B14F-4D97-AF65-F5344CB8AC3E}">
        <p14:creationId xmlns:p14="http://schemas.microsoft.com/office/powerpoint/2010/main" val="26413433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Pohištvo							II</a:t>
            </a:r>
            <a:endParaRPr lang="sl-SI" sz="4000" dirty="0"/>
          </a:p>
        </p:txBody>
      </p:sp>
      <p:sp>
        <p:nvSpPr>
          <p:cNvPr id="3" name="Označba mesta besedila 2"/>
          <p:cNvSpPr>
            <a:spLocks noGrp="1"/>
          </p:cNvSpPr>
          <p:nvPr>
            <p:ph type="body" sz="quarter" idx="10"/>
          </p:nvPr>
        </p:nvSpPr>
        <p:spPr/>
        <p:txBody>
          <a:bodyPr>
            <a:normAutofit fontScale="77500" lnSpcReduction="20000"/>
          </a:bodyPr>
          <a:lstStyle/>
          <a:p>
            <a:r>
              <a:rPr lang="sl-SI" dirty="0"/>
              <a:t>Natančnejša opredelitev predmeta določena v 26.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Pohištvo</a:t>
            </a:r>
            <a:r>
              <a:rPr lang="sl-SI" dirty="0">
                <a:solidFill>
                  <a:srgbClr val="92D050"/>
                </a:solidFill>
              </a:rPr>
              <a:t>« pomeni notranje ali zunanje pohištvo in prosto stoječe ali vgradne pohištvene elemente, ki se uporabljajo za shranjevanje, obešanje, ležanje, sedenje, delo in prehranjevanje, vključno z oblazinjenim pohištvom in vzmetnicami, pri čemer so izvzeta igrišča in športni rekviziti, gradbeni proizvodi, kakršni so stopnice, stene, ornamenti in plošče, sanitarna oprema, preproge, tkanine, ulične luči, stojala za kolesa, igrišča, pisarniški material in drugi izdelki, ki primarno niso namenjeni uporabi kot pohištvo</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lesa ali lesnih tvoriv v pohištvu znaša najmanj 70 % prostornine uporabljenih materialov za izdelavo pohištva, razen če predpis ali namen uporabe to prepoveduje ali onemogoča;</a:t>
            </a:r>
            <a:endParaRPr lang="sl-SI" dirty="0"/>
          </a:p>
          <a:p>
            <a:endParaRPr lang="sl-SI" dirty="0"/>
          </a:p>
        </p:txBody>
      </p:sp>
    </p:spTree>
    <p:extLst>
      <p:ext uri="{BB962C8B-B14F-4D97-AF65-F5344CB8AC3E}">
        <p14:creationId xmlns:p14="http://schemas.microsoft.com/office/powerpoint/2010/main" val="105016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r>
              <a:rPr lang="sl-SI" sz="3600" dirty="0">
                <a:solidFill>
                  <a:srgbClr val="00B050"/>
                </a:solidFill>
              </a:rPr>
              <a:t>Grelniki vode, grelniki prostora in njihove kombinacije ter hranilniki tople vode</a:t>
            </a:r>
            <a:endParaRPr lang="sl-SI" sz="3600" dirty="0"/>
          </a:p>
        </p:txBody>
      </p:sp>
      <p:sp>
        <p:nvSpPr>
          <p:cNvPr id="3" name="Označba mesta besedila 2"/>
          <p:cNvSpPr>
            <a:spLocks noGrp="1"/>
          </p:cNvSpPr>
          <p:nvPr>
            <p:ph type="body" sz="quarter" idx="10"/>
          </p:nvPr>
        </p:nvSpPr>
        <p:spPr>
          <a:xfrm>
            <a:off x="628650" y="1800224"/>
            <a:ext cx="7886700" cy="4539616"/>
          </a:xfrm>
        </p:spPr>
        <p:txBody>
          <a:bodyPr>
            <a:normAutofit fontScale="40000" lnSpcReduction="20000"/>
          </a:bodyPr>
          <a:lstStyle/>
          <a:p>
            <a:r>
              <a:rPr lang="sl-SI" dirty="0"/>
              <a:t>Primeri se uporabljajo, kadar so predmet naročanja grelniki vode, grelniki prostora in njihove kombinacije ter hranilniki tople vode</a:t>
            </a:r>
          </a:p>
          <a:p>
            <a:r>
              <a:rPr lang="sl-SI" dirty="0"/>
              <a:t>Natančnejša opredelitev predmeta določena v 27. - 38.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Grelnik vode</a:t>
            </a:r>
            <a:r>
              <a:rPr lang="sl-SI" dirty="0">
                <a:solidFill>
                  <a:srgbClr val="92D050"/>
                </a:solidFill>
              </a:rPr>
              <a:t>« pomeni napravo, ki je priključena na zunanjo oskrbo s pitno ali sanitarno vodo, proizvaja in prenaša toploto za ogrevanje pitne ali sanitarne vode na dano temperaturo, v dani količini in z danim pretokom v danih časovnih presledkih ter je opremljena z enim ali več generatorji toplote</a:t>
            </a:r>
          </a:p>
          <a:p>
            <a:pPr marL="0" indent="0">
              <a:buNone/>
            </a:pPr>
            <a:r>
              <a:rPr lang="sl-SI" dirty="0">
                <a:solidFill>
                  <a:srgbClr val="92D050"/>
                </a:solidFill>
              </a:rPr>
              <a:t>»</a:t>
            </a:r>
            <a:r>
              <a:rPr lang="sl-SI" u="sng" dirty="0">
                <a:solidFill>
                  <a:srgbClr val="92D050"/>
                </a:solidFill>
              </a:rPr>
              <a:t>Hranilnik tople vode</a:t>
            </a:r>
            <a:r>
              <a:rPr lang="sl-SI" dirty="0">
                <a:solidFill>
                  <a:srgbClr val="92D050"/>
                </a:solidFill>
              </a:rPr>
              <a:t>« pomeni posodo za shranjevanje tople vode za ogrevanje vode oziroma prostora, vključno z morebitnimi dodatki, ki ni opremljena z generatorjem toplote, razen z enim ali več morebitnimi pomožnimi potopnimi grelniki</a:t>
            </a:r>
          </a:p>
          <a:p>
            <a:pPr marL="0" indent="0">
              <a:buNone/>
            </a:pPr>
            <a:r>
              <a:rPr lang="sl-SI" dirty="0">
                <a:solidFill>
                  <a:srgbClr val="92D050"/>
                </a:solidFill>
              </a:rPr>
              <a:t>»</a:t>
            </a:r>
            <a:r>
              <a:rPr lang="sl-SI" u="sng" dirty="0">
                <a:solidFill>
                  <a:srgbClr val="92D050"/>
                </a:solidFill>
              </a:rPr>
              <a:t>Grelnik prostorov</a:t>
            </a:r>
            <a:r>
              <a:rPr lang="sl-SI" dirty="0">
                <a:solidFill>
                  <a:srgbClr val="92D050"/>
                </a:solidFill>
              </a:rPr>
              <a:t>« pomeni napravo, ki zagotavlja toploto za vodni sistem centralnega ogrevanja, da se doseže in ohranja želena raven notranje temperature notranjega prostora, kot so stavba, stanovanje ali soba, in je opremljena z enim ali več generatorji toplote</a:t>
            </a:r>
          </a:p>
          <a:p>
            <a:pPr marL="0" indent="0">
              <a:buNone/>
            </a:pPr>
            <a:r>
              <a:rPr lang="sl-SI" dirty="0">
                <a:solidFill>
                  <a:srgbClr val="92D050"/>
                </a:solidFill>
              </a:rPr>
              <a:t>»</a:t>
            </a:r>
            <a:r>
              <a:rPr lang="sl-SI" u="sng" dirty="0">
                <a:solidFill>
                  <a:srgbClr val="92D050"/>
                </a:solidFill>
              </a:rPr>
              <a:t>Kombinirani grelnik</a:t>
            </a:r>
            <a:r>
              <a:rPr lang="sl-SI" dirty="0">
                <a:solidFill>
                  <a:srgbClr val="92D050"/>
                </a:solidFill>
              </a:rPr>
              <a:t>« pomeni vodni grelnik prostorov, ki je zasnovan tako, da zagotavlja toploto tudi za oskrbo s toplo pitno ali sanitarno vodo določene temperature ter določenih količin in stopenj pretoka v določenih časovnih intervalih, in je priključen na zunanji oskrbovalni vir pitne ali sanitarne vode</a:t>
            </a:r>
          </a:p>
          <a:p>
            <a:pPr marL="0" indent="0">
              <a:buNone/>
            </a:pPr>
            <a:r>
              <a:rPr lang="sl-SI" dirty="0">
                <a:solidFill>
                  <a:srgbClr val="92D050"/>
                </a:solidFill>
              </a:rPr>
              <a:t>»</a:t>
            </a:r>
            <a:r>
              <a:rPr lang="sl-SI" u="sng" dirty="0">
                <a:solidFill>
                  <a:srgbClr val="92D050"/>
                </a:solidFill>
              </a:rPr>
              <a:t>Sončna naprava</a:t>
            </a:r>
            <a:r>
              <a:rPr lang="sl-SI" dirty="0">
                <a:solidFill>
                  <a:srgbClr val="92D050"/>
                </a:solidFill>
              </a:rPr>
              <a:t>« pomeni sončni sistem, ki uporablja izključno sončno energijo, sončni kolektor, sončni hranilnik tople vode ali črpalko v zanki kolektorja, ki se dajejo v promet ločeno</a:t>
            </a:r>
          </a:p>
          <a:p>
            <a:pPr marL="0" indent="0">
              <a:buNone/>
            </a:pPr>
            <a:r>
              <a:rPr lang="sl-SI" dirty="0">
                <a:solidFill>
                  <a:srgbClr val="92D050"/>
                </a:solidFill>
              </a:rPr>
              <a:t>»</a:t>
            </a:r>
            <a:r>
              <a:rPr lang="sl-SI" u="sng" dirty="0">
                <a:solidFill>
                  <a:srgbClr val="92D050"/>
                </a:solidFill>
              </a:rPr>
              <a:t>Komplet grelnika vode in sončne naprave</a:t>
            </a:r>
            <a:r>
              <a:rPr lang="sl-SI" dirty="0">
                <a:solidFill>
                  <a:srgbClr val="92D050"/>
                </a:solidFill>
              </a:rPr>
              <a:t>« pomeni komplet, ki se ponuja končnemu uporabniku in vsebuje enega ali več grelnikov vode ter eno ali več sončnih naprav</a:t>
            </a:r>
          </a:p>
          <a:p>
            <a:pPr marL="0" indent="0">
              <a:buNone/>
            </a:pPr>
            <a:r>
              <a:rPr lang="sl-SI" dirty="0">
                <a:solidFill>
                  <a:srgbClr val="92D050"/>
                </a:solidFill>
              </a:rPr>
              <a:t>»</a:t>
            </a:r>
            <a:r>
              <a:rPr lang="sl-SI" u="sng" dirty="0">
                <a:solidFill>
                  <a:srgbClr val="92D050"/>
                </a:solidFill>
              </a:rPr>
              <a:t>Generator toplote</a:t>
            </a:r>
            <a:r>
              <a:rPr lang="sl-SI" dirty="0">
                <a:solidFill>
                  <a:srgbClr val="92D050"/>
                </a:solidFill>
              </a:rPr>
              <a:t>« pomeni del grelnika, ki proizvaja toploto z uporabo enega ali več naslednjih procesov: zgorevanje plinastih, tekočih ali trdnih fosilnih goriv oziroma </a:t>
            </a:r>
            <a:r>
              <a:rPr lang="sl-SI" dirty="0" err="1">
                <a:solidFill>
                  <a:srgbClr val="92D050"/>
                </a:solidFill>
              </a:rPr>
              <a:t>biogoriv</a:t>
            </a:r>
            <a:r>
              <a:rPr lang="sl-SI" dirty="0">
                <a:solidFill>
                  <a:srgbClr val="92D050"/>
                </a:solidFill>
              </a:rPr>
              <a:t>, uporaba Joulovega zakona pri grelnih elementih z električno upornostjo in zajemanje toplote iz okolja iz zračnega vira, vodnega vira ali tal oziroma odpadne toplote</a:t>
            </a:r>
          </a:p>
          <a:p>
            <a:pPr marL="0" indent="0">
              <a:buNone/>
            </a:pPr>
            <a:r>
              <a:rPr lang="sl-SI" dirty="0">
                <a:solidFill>
                  <a:srgbClr val="92D050"/>
                </a:solidFill>
              </a:rPr>
              <a:t>»</a:t>
            </a:r>
            <a:r>
              <a:rPr lang="sl-SI" u="sng" dirty="0">
                <a:solidFill>
                  <a:srgbClr val="92D050"/>
                </a:solidFill>
              </a:rPr>
              <a:t>Naprava za uravnavanje temperature</a:t>
            </a:r>
            <a:r>
              <a:rPr lang="sl-SI" dirty="0">
                <a:solidFill>
                  <a:srgbClr val="92D050"/>
                </a:solidFill>
              </a:rPr>
              <a:t>« pomeni napravo, ki deluje kot vmesnik s  končnim uporabnikom glede vrednosti in časovnega načrtovanja želene notranje temperature ter sporoča ustrezne podatke vmesniku grelnika, na primer osrednji procesni enoti, s čimer prispeva k uravnavanju notranje temperature</a:t>
            </a:r>
            <a:endParaRPr lang="sl-SI" dirty="0"/>
          </a:p>
        </p:txBody>
      </p:sp>
    </p:spTree>
    <p:extLst>
      <p:ext uri="{BB962C8B-B14F-4D97-AF65-F5344CB8AC3E}">
        <p14:creationId xmlns:p14="http://schemas.microsoft.com/office/powerpoint/2010/main" val="306023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pPr>
              <a:tabLst>
                <a:tab pos="7269163" algn="l"/>
              </a:tabLst>
            </a:pPr>
            <a:r>
              <a:rPr lang="sl-SI" sz="3600" dirty="0">
                <a:solidFill>
                  <a:srgbClr val="00B050"/>
                </a:solidFill>
              </a:rPr>
              <a:t>Grelniki vode, grelniki prostora in njihove kombinacije ter hranilniki tople vode	II</a:t>
            </a:r>
            <a:endParaRPr lang="sl-SI" sz="3600" dirty="0"/>
          </a:p>
        </p:txBody>
      </p:sp>
      <p:sp>
        <p:nvSpPr>
          <p:cNvPr id="3" name="Označba mesta besedila 2"/>
          <p:cNvSpPr>
            <a:spLocks noGrp="1"/>
          </p:cNvSpPr>
          <p:nvPr>
            <p:ph type="body" sz="quarter" idx="10"/>
          </p:nvPr>
        </p:nvSpPr>
        <p:spPr/>
        <p:txBody>
          <a:bodyPr>
            <a:normAutofit fontScale="55000" lnSpcReduction="20000"/>
          </a:bodyPr>
          <a:lstStyle/>
          <a:p>
            <a:pPr marL="0" indent="0">
              <a:buNone/>
            </a:pPr>
            <a:r>
              <a:rPr lang="sl-SI" dirty="0">
                <a:solidFill>
                  <a:srgbClr val="92D050"/>
                </a:solidFill>
              </a:rPr>
              <a:t>»</a:t>
            </a:r>
            <a:r>
              <a:rPr lang="sl-SI" u="sng" dirty="0">
                <a:solidFill>
                  <a:srgbClr val="92D050"/>
                </a:solidFill>
              </a:rPr>
              <a:t>Komplet grelnika prostorov, naprave za uravnavanje temperature in sončne naprave</a:t>
            </a:r>
            <a:r>
              <a:rPr lang="sl-SI" dirty="0">
                <a:solidFill>
                  <a:srgbClr val="92D050"/>
                </a:solidFill>
              </a:rPr>
              <a:t>« pomeni komplet, ki se ponuja končnemu uporabniku in vsebuje enega ali več grelnikov prostorov v kombinaciji z eno ali več napravami za uravnavanje temperature oziroma eno ali več sončnimi napravami</a:t>
            </a:r>
          </a:p>
          <a:p>
            <a:pPr marL="0" indent="0">
              <a:buNone/>
            </a:pPr>
            <a:r>
              <a:rPr lang="sl-SI" dirty="0">
                <a:solidFill>
                  <a:srgbClr val="92D050"/>
                </a:solidFill>
              </a:rPr>
              <a:t>»</a:t>
            </a:r>
            <a:r>
              <a:rPr lang="sl-SI" u="sng" dirty="0">
                <a:solidFill>
                  <a:srgbClr val="92D050"/>
                </a:solidFill>
              </a:rPr>
              <a:t>Komplet kombiniranega grelnika, naprave za uravnavanje temperature in sončne naprave</a:t>
            </a:r>
            <a:r>
              <a:rPr lang="sl-SI" dirty="0">
                <a:solidFill>
                  <a:srgbClr val="92D050"/>
                </a:solidFill>
              </a:rPr>
              <a:t>« pomeni komplet, ki se ponuja končnemu uporabniku in vsebuje enega ali več kombiniranih grelnikov v kombinaciji z eno ali več napravami za uravnavanje temperature oziroma eno ali več sončnimi napravami.</a:t>
            </a:r>
          </a:p>
          <a:p>
            <a:pPr marL="0" indent="0">
              <a:buNone/>
            </a:pPr>
            <a:r>
              <a:rPr lang="sl-SI" dirty="0">
                <a:solidFill>
                  <a:srgbClr val="92D050"/>
                </a:solidFill>
              </a:rPr>
              <a:t>»</a:t>
            </a:r>
            <a:r>
              <a:rPr lang="sl-SI" u="sng" dirty="0">
                <a:solidFill>
                  <a:srgbClr val="92D050"/>
                </a:solidFill>
              </a:rPr>
              <a:t>Vodni sistem centralnega ogrevanja</a:t>
            </a:r>
            <a:r>
              <a:rPr lang="sl-SI" dirty="0">
                <a:solidFill>
                  <a:srgbClr val="92D050"/>
                </a:solidFill>
              </a:rPr>
              <a:t>« pomeni sistem, ki uporablja vodo kot medij za distribucijo centralno proizvedene toplote do oddajnikov toplote za ogrevanje prostorov v stavbah ali delih stavb</a:t>
            </a:r>
          </a:p>
          <a:p>
            <a:pPr marL="0" indent="0">
              <a:buNone/>
            </a:pPr>
            <a:r>
              <a:rPr lang="sl-SI" dirty="0">
                <a:solidFill>
                  <a:srgbClr val="92D050"/>
                </a:solidFill>
              </a:rPr>
              <a:t>»</a:t>
            </a:r>
            <a:r>
              <a:rPr lang="sl-SI" u="sng" dirty="0">
                <a:solidFill>
                  <a:srgbClr val="92D050"/>
                </a:solidFill>
              </a:rPr>
              <a:t>Pomožni potopni grelnik</a:t>
            </a:r>
            <a:r>
              <a:rPr lang="sl-SI" dirty="0">
                <a:solidFill>
                  <a:srgbClr val="92D050"/>
                </a:solidFill>
              </a:rPr>
              <a:t>« pomeni grelnik na električno upornost z Joulovim zakonom, ki je del hranilnika tople vode in proizvaja toploto le, kadar je zunanji vir toplote prekinjen ali v okvari, ali del sončnega hranilnika tople vode, ki zagotavlja toploto, kadar toplota iz solarnega vira ne zadošča za zagotavljanje zahtevanih ravni udobja</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grelnikov vode, grelnikov prostorov in njihovih kombinacij ter hranilnikov tople vode, ki so uvrščeni v najvišji energijski razred, dostopen na trgu, znaša najmanj 85 %</a:t>
            </a:r>
            <a:endParaRPr lang="sl-SI" dirty="0"/>
          </a:p>
          <a:p>
            <a:endParaRPr lang="sl-SI" dirty="0"/>
          </a:p>
        </p:txBody>
      </p:sp>
    </p:spTree>
    <p:extLst>
      <p:ext uri="{BB962C8B-B14F-4D97-AF65-F5344CB8AC3E}">
        <p14:creationId xmlns:p14="http://schemas.microsoft.com/office/powerpoint/2010/main" val="33271081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Sanitarne armature</a:t>
            </a:r>
            <a:endParaRPr lang="sl-SI" sz="4000" dirty="0"/>
          </a:p>
        </p:txBody>
      </p:sp>
      <p:sp>
        <p:nvSpPr>
          <p:cNvPr id="3" name="Označba mesta besedila 2"/>
          <p:cNvSpPr>
            <a:spLocks noGrp="1"/>
          </p:cNvSpPr>
          <p:nvPr>
            <p:ph type="body" sz="quarter" idx="10"/>
          </p:nvPr>
        </p:nvSpPr>
        <p:spPr/>
        <p:txBody>
          <a:bodyPr>
            <a:normAutofit fontScale="85000" lnSpcReduction="20000"/>
          </a:bodyPr>
          <a:lstStyle/>
          <a:p>
            <a:r>
              <a:rPr lang="sl-SI" dirty="0"/>
              <a:t>Primeri se uporabljajo, kadar so predmet naročanja sanitarne armature</a:t>
            </a:r>
          </a:p>
          <a:p>
            <a:r>
              <a:rPr lang="sl-SI" u="sng" dirty="0"/>
              <a:t>Ne zajemajo</a:t>
            </a:r>
            <a:r>
              <a:rPr lang="sl-SI" dirty="0"/>
              <a:t>:</a:t>
            </a:r>
          </a:p>
          <a:p>
            <a:pPr marL="444500" indent="-174625">
              <a:buFont typeface="Wingdings" panose="05000000000000000000" pitchFamily="2" charset="2"/>
              <a:buChar char="§"/>
            </a:pPr>
            <a:r>
              <a:rPr lang="sl-SI" dirty="0"/>
              <a:t>pip za kopalne kadi;</a:t>
            </a:r>
          </a:p>
          <a:p>
            <a:pPr marL="444500" indent="-174625">
              <a:buFont typeface="Wingdings" panose="05000000000000000000" pitchFamily="2" charset="2"/>
              <a:buChar char="§"/>
            </a:pPr>
            <a:r>
              <a:rPr lang="sl-SI" dirty="0"/>
              <a:t>zunanjih pip;</a:t>
            </a:r>
          </a:p>
          <a:p>
            <a:pPr marL="444500" indent="-174625">
              <a:buFont typeface="Wingdings" panose="05000000000000000000" pitchFamily="2" charset="2"/>
              <a:buChar char="§"/>
            </a:pPr>
            <a:r>
              <a:rPr lang="sl-SI" dirty="0"/>
              <a:t>posebnih pip, pršnih glav in prh za uporabo v </a:t>
            </a:r>
            <a:r>
              <a:rPr lang="sl-SI" dirty="0" err="1"/>
              <a:t>nestanovanjskih</a:t>
            </a:r>
            <a:r>
              <a:rPr lang="sl-SI" dirty="0"/>
              <a:t> prostorih, ki zahtevajo neomejen pretok vode za izpolnjevanje predvidenega namena (npr. laboratorijskih varnostnih pipi in prh, profesionalnih kuhinjskih pip);</a:t>
            </a:r>
          </a:p>
          <a:p>
            <a:pPr marL="444500" indent="-174625">
              <a:buFont typeface="Wingdings" panose="05000000000000000000" pitchFamily="2" charset="2"/>
              <a:buChar char="§"/>
            </a:pPr>
            <a:r>
              <a:rPr lang="sl-SI" dirty="0"/>
              <a:t>pip, zajetih v zelenem javnem naročanju vrtnarskih storitev, kmetijskih in drugih proizvodov ter opreme in strojev za vrtnarjenje.</a:t>
            </a:r>
          </a:p>
          <a:p>
            <a:endParaRPr lang="sl-SI" dirty="0"/>
          </a:p>
        </p:txBody>
      </p:sp>
    </p:spTree>
    <p:extLst>
      <p:ext uri="{BB962C8B-B14F-4D97-AF65-F5344CB8AC3E}">
        <p14:creationId xmlns:p14="http://schemas.microsoft.com/office/powerpoint/2010/main" val="2446267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Sanitarne armature				II</a:t>
            </a:r>
            <a:endParaRPr lang="sl-SI" sz="4000" dirty="0"/>
          </a:p>
        </p:txBody>
      </p:sp>
      <p:sp>
        <p:nvSpPr>
          <p:cNvPr id="3" name="Označba mesta besedila 2"/>
          <p:cNvSpPr>
            <a:spLocks noGrp="1"/>
          </p:cNvSpPr>
          <p:nvPr>
            <p:ph type="body" sz="quarter" idx="10"/>
          </p:nvPr>
        </p:nvSpPr>
        <p:spPr/>
        <p:txBody>
          <a:bodyPr>
            <a:normAutofit fontScale="55000" lnSpcReduction="20000"/>
          </a:bodyPr>
          <a:lstStyle/>
          <a:p>
            <a:r>
              <a:rPr lang="sl-SI" dirty="0"/>
              <a:t>Natančnejša opredelitev predmeta določena v 39. - 42.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Sanitarna armatura« pomeni pipo, pršno glavo ali prho, ki se običajno uporablja v javnih stavbah, kot so šole, poslovne </a:t>
            </a:r>
            <a:r>
              <a:rPr lang="sl-SI" dirty="0">
                <a:solidFill>
                  <a:srgbClr val="92D050"/>
                </a:solidFill>
              </a:rPr>
              <a:t>stavbe, bolnišnice, bazeni, športni centri in druge stanovanjske in </a:t>
            </a:r>
            <a:r>
              <a:rPr lang="sl-SI" dirty="0" err="1">
                <a:solidFill>
                  <a:srgbClr val="92D050"/>
                </a:solidFill>
              </a:rPr>
              <a:t>nestanovanjske</a:t>
            </a:r>
            <a:r>
              <a:rPr lang="sl-SI" dirty="0">
                <a:solidFill>
                  <a:srgbClr val="92D050"/>
                </a:solidFill>
              </a:rPr>
              <a:t> stavbe, razen pip za kopalne kadi, zunanjih pip, posebnih pip, pršnih glav in prh za uporabo v </a:t>
            </a:r>
            <a:r>
              <a:rPr lang="sl-SI" dirty="0" err="1">
                <a:solidFill>
                  <a:srgbClr val="92D050"/>
                </a:solidFill>
              </a:rPr>
              <a:t>nestanovanjskih</a:t>
            </a:r>
            <a:r>
              <a:rPr lang="sl-SI" dirty="0">
                <a:solidFill>
                  <a:srgbClr val="92D050"/>
                </a:solidFill>
              </a:rPr>
              <a:t> prostorih, ki zahtevajo neomejen pretok vode za izpolnjevanje predvidenega namena (npr. laboratorijskih varnostnih pip in prh, profesionalnih kuhinjskih pip), in pip, ki se uvrščajo v zeleno javno naročanje vrtnarskih storitev, kmetijskih in drugih proizvodov ter opreme in strojev za Vrtnarjenje</a:t>
            </a:r>
          </a:p>
          <a:p>
            <a:pPr marL="0" indent="0">
              <a:buNone/>
            </a:pPr>
            <a:r>
              <a:rPr lang="sl-SI" dirty="0">
                <a:solidFill>
                  <a:srgbClr val="92D050"/>
                </a:solidFill>
              </a:rPr>
              <a:t>»</a:t>
            </a:r>
            <a:r>
              <a:rPr lang="sl-SI" u="sng" dirty="0">
                <a:solidFill>
                  <a:srgbClr val="92D050"/>
                </a:solidFill>
              </a:rPr>
              <a:t>Pipa</a:t>
            </a:r>
            <a:r>
              <a:rPr lang="sl-SI" dirty="0">
                <a:solidFill>
                  <a:srgbClr val="92D050"/>
                </a:solidFill>
              </a:rPr>
              <a:t>« pomeni neposredno ali posredno, ročno, mehansko oziroma samodejno upravljane ventile za točenje vode</a:t>
            </a:r>
          </a:p>
          <a:p>
            <a:pPr marL="0" indent="0">
              <a:buNone/>
            </a:pPr>
            <a:r>
              <a:rPr lang="sl-SI" dirty="0">
                <a:solidFill>
                  <a:srgbClr val="92D050"/>
                </a:solidFill>
              </a:rPr>
              <a:t>»</a:t>
            </a:r>
            <a:r>
              <a:rPr lang="sl-SI" u="sng" dirty="0">
                <a:solidFill>
                  <a:srgbClr val="92D050"/>
                </a:solidFill>
              </a:rPr>
              <a:t>Pršna glava</a:t>
            </a:r>
            <a:r>
              <a:rPr lang="sl-SI" dirty="0">
                <a:solidFill>
                  <a:srgbClr val="92D050"/>
                </a:solidFill>
              </a:rPr>
              <a:t>« pomeni fiksno </a:t>
            </a:r>
            <a:r>
              <a:rPr lang="sl-SI" dirty="0" err="1">
                <a:solidFill>
                  <a:srgbClr val="92D050"/>
                </a:solidFill>
              </a:rPr>
              <a:t>nadglavno</a:t>
            </a:r>
            <a:r>
              <a:rPr lang="sl-SI" dirty="0">
                <a:solidFill>
                  <a:srgbClr val="92D050"/>
                </a:solidFill>
              </a:rPr>
              <a:t> ali stransko prho, pršno šobo ali podobno nastavljivo napravo, ki usmerja vodo iz sistema za oskrbo z vodo proti uporabniku, ali premično ročno prho, ki je s pršno cevjo priključena na pipo in jo je mogoče obesiti neposredno na pipo ali steno s pomočjo ustrezne konzole</a:t>
            </a:r>
          </a:p>
          <a:p>
            <a:pPr marL="0" indent="0">
              <a:buNone/>
            </a:pPr>
            <a:r>
              <a:rPr lang="sl-SI" dirty="0">
                <a:solidFill>
                  <a:srgbClr val="92D050"/>
                </a:solidFill>
              </a:rPr>
              <a:t>»</a:t>
            </a:r>
            <a:r>
              <a:rPr lang="sl-SI" u="sng" dirty="0">
                <a:solidFill>
                  <a:srgbClr val="92D050"/>
                </a:solidFill>
              </a:rPr>
              <a:t>Prha</a:t>
            </a:r>
            <a:r>
              <a:rPr lang="sl-SI" dirty="0">
                <a:solidFill>
                  <a:srgbClr val="92D050"/>
                </a:solidFill>
              </a:rPr>
              <a:t>« pomeni kombinacijo pršne glave in povezanih regulacijskih ventilov oziroma naprav, pakiranih in prodajanih v kompletu</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sanitarnih armatur, ki so nameščene v </a:t>
            </a:r>
            <a:r>
              <a:rPr lang="sl-SI" dirty="0" err="1">
                <a:solidFill>
                  <a:srgbClr val="00B050"/>
                </a:solidFill>
              </a:rPr>
              <a:t>nestanovanjskih</a:t>
            </a:r>
            <a:r>
              <a:rPr lang="sl-SI" dirty="0">
                <a:solidFill>
                  <a:srgbClr val="00B050"/>
                </a:solidFill>
              </a:rPr>
              <a:t> prostorih za več uporabnikov in pogosto uporabo ter omogočajo omejitev časa posamezne uporabe vode, znaša najmanj 70 %</a:t>
            </a:r>
            <a:endParaRPr lang="sl-SI" dirty="0"/>
          </a:p>
        </p:txBody>
      </p:sp>
    </p:spTree>
    <p:extLst>
      <p:ext uri="{BB962C8B-B14F-4D97-AF65-F5344CB8AC3E}">
        <p14:creationId xmlns:p14="http://schemas.microsoft.com/office/powerpoint/2010/main" val="14820900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Oprema za stranišča na splakovanje in oprema za pisoarje</a:t>
            </a:r>
            <a:endParaRPr lang="sl-SI" sz="4000" dirty="0"/>
          </a:p>
        </p:txBody>
      </p:sp>
      <p:sp>
        <p:nvSpPr>
          <p:cNvPr id="3" name="Označba mesta besedila 2"/>
          <p:cNvSpPr>
            <a:spLocks noGrp="1"/>
          </p:cNvSpPr>
          <p:nvPr>
            <p:ph type="body" sz="quarter" idx="10"/>
          </p:nvPr>
        </p:nvSpPr>
        <p:spPr/>
        <p:txBody>
          <a:bodyPr>
            <a:normAutofit fontScale="92500" lnSpcReduction="20000"/>
          </a:bodyPr>
          <a:lstStyle/>
          <a:p>
            <a:r>
              <a:rPr lang="sl-SI" dirty="0"/>
              <a:t>Primeri se uporabljajo, kadar je predmet naročanja </a:t>
            </a:r>
            <a:r>
              <a:rPr lang="pl-PL" dirty="0"/>
              <a:t>oprema za stranišča na splakovanje in oprema za pisoarje</a:t>
            </a:r>
          </a:p>
          <a:p>
            <a:r>
              <a:rPr lang="sl-SI" u="sng" dirty="0"/>
              <a:t>Ne zajemajo</a:t>
            </a:r>
            <a:r>
              <a:rPr lang="sl-SI" dirty="0"/>
              <a:t>:</a:t>
            </a:r>
          </a:p>
          <a:p>
            <a:pPr marL="444500" indent="-174625">
              <a:buFont typeface="Wingdings" panose="05000000000000000000" pitchFamily="2" charset="2"/>
              <a:buChar char="§"/>
            </a:pPr>
            <a:r>
              <a:rPr lang="sl-SI" dirty="0"/>
              <a:t>straniščnih školjk in pokrovov, razen če so bili dani v promet in/ali se prodajajo posebej, ne skupaj z opremo za stranišča na splakovanje ali pisoarje (tj. če so dani v promet kot samostojni proizvodi in/ali se uporabljajo kot samostojni proizvodi);</a:t>
            </a:r>
          </a:p>
          <a:p>
            <a:pPr marL="444500" indent="-174625">
              <a:buFont typeface="Wingdings" panose="05000000000000000000" pitchFamily="2" charset="2"/>
              <a:buChar char="§"/>
            </a:pPr>
            <a:r>
              <a:rPr lang="sl-SI" dirty="0"/>
              <a:t>opreme za stranišča, ki ne uporabljajo vode, uporabljajo kemikalije in vodo za splakovanje, ter stranišč, kjer </a:t>
            </a:r>
            <a:r>
              <a:rPr lang="sl-SI" dirty="0" err="1"/>
              <a:t>splakovalni</a:t>
            </a:r>
            <a:r>
              <a:rPr lang="sl-SI" dirty="0"/>
              <a:t> sistemi potrebujejo pomožno energijo.</a:t>
            </a:r>
          </a:p>
          <a:p>
            <a:endParaRPr lang="sl-SI" dirty="0"/>
          </a:p>
        </p:txBody>
      </p:sp>
    </p:spTree>
    <p:extLst>
      <p:ext uri="{BB962C8B-B14F-4D97-AF65-F5344CB8AC3E}">
        <p14:creationId xmlns:p14="http://schemas.microsoft.com/office/powerpoint/2010/main" val="15378510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sl-SI" dirty="0">
                <a:solidFill>
                  <a:srgbClr val="00B050"/>
                </a:solidFill>
              </a:rPr>
              <a:t>Oprema za stranišča na splakovanje in oprema za pisoarje				II</a:t>
            </a:r>
            <a:endParaRPr lang="sl-SI" dirty="0"/>
          </a:p>
        </p:txBody>
      </p:sp>
      <p:sp>
        <p:nvSpPr>
          <p:cNvPr id="3" name="Označba mesta besedila 2"/>
          <p:cNvSpPr>
            <a:spLocks noGrp="1"/>
          </p:cNvSpPr>
          <p:nvPr>
            <p:ph type="body" sz="quarter" idx="10"/>
          </p:nvPr>
        </p:nvSpPr>
        <p:spPr>
          <a:xfrm>
            <a:off x="628650" y="1800224"/>
            <a:ext cx="7886700" cy="4600576"/>
          </a:xfrm>
        </p:spPr>
        <p:txBody>
          <a:bodyPr>
            <a:normAutofit fontScale="55000" lnSpcReduction="20000"/>
          </a:bodyPr>
          <a:lstStyle/>
          <a:p>
            <a:r>
              <a:rPr lang="sl-SI" dirty="0"/>
              <a:t>Natančnejša opredelitev predmeta določena v 43. - 52.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Oprema za stranišča na splakovanje</a:t>
            </a:r>
            <a:r>
              <a:rPr lang="sl-SI" dirty="0">
                <a:solidFill>
                  <a:srgbClr val="92D050"/>
                </a:solidFill>
              </a:rPr>
              <a:t>« pomeni bodisi straniščni komplet, straniščno školjko ali </a:t>
            </a:r>
            <a:r>
              <a:rPr lang="sl-SI" dirty="0" err="1">
                <a:solidFill>
                  <a:srgbClr val="92D050"/>
                </a:solidFill>
              </a:rPr>
              <a:t>splakovalni</a:t>
            </a:r>
            <a:r>
              <a:rPr lang="sl-SI" dirty="0">
                <a:solidFill>
                  <a:srgbClr val="92D050"/>
                </a:solidFill>
              </a:rPr>
              <a:t> sistem stranišča</a:t>
            </a:r>
          </a:p>
          <a:p>
            <a:pPr marL="0" indent="0">
              <a:buNone/>
            </a:pPr>
            <a:r>
              <a:rPr lang="sl-SI" dirty="0">
                <a:solidFill>
                  <a:srgbClr val="92D050"/>
                </a:solidFill>
              </a:rPr>
              <a:t>»</a:t>
            </a:r>
            <a:r>
              <a:rPr lang="sl-SI" u="sng" dirty="0">
                <a:solidFill>
                  <a:srgbClr val="92D050"/>
                </a:solidFill>
              </a:rPr>
              <a:t>Straniščni komplet</a:t>
            </a:r>
            <a:r>
              <a:rPr lang="sl-SI" dirty="0">
                <a:solidFill>
                  <a:srgbClr val="92D050"/>
                </a:solidFill>
              </a:rPr>
              <a:t>« pomeni sanitarno napravo, ki v funkcionalno enoto združuje </a:t>
            </a:r>
            <a:r>
              <a:rPr lang="sl-SI" dirty="0" err="1">
                <a:solidFill>
                  <a:srgbClr val="92D050"/>
                </a:solidFill>
              </a:rPr>
              <a:t>splakovalni</a:t>
            </a:r>
            <a:r>
              <a:rPr lang="sl-SI" dirty="0">
                <a:solidFill>
                  <a:srgbClr val="92D050"/>
                </a:solidFill>
              </a:rPr>
              <a:t> sistem in straniščno školjko, ki sprejme in odplakne človeški urin in blato ter ju usmeri v odtočni sistem</a:t>
            </a:r>
          </a:p>
          <a:p>
            <a:pPr marL="0" indent="0">
              <a:buNone/>
            </a:pPr>
            <a:r>
              <a:rPr lang="sl-SI" dirty="0">
                <a:solidFill>
                  <a:srgbClr val="92D050"/>
                </a:solidFill>
              </a:rPr>
              <a:t>»</a:t>
            </a:r>
            <a:r>
              <a:rPr lang="sl-SI" u="sng" dirty="0">
                <a:solidFill>
                  <a:srgbClr val="92D050"/>
                </a:solidFill>
              </a:rPr>
              <a:t>Straniščna školjka</a:t>
            </a:r>
            <a:r>
              <a:rPr lang="sl-SI" dirty="0">
                <a:solidFill>
                  <a:srgbClr val="92D050"/>
                </a:solidFill>
              </a:rPr>
              <a:t>« pomeni sanitarno napravo, ki sprejme in odplakne človeški urin in blato ter ju usmeri v odtočni sistem</a:t>
            </a:r>
          </a:p>
          <a:p>
            <a:pPr marL="0" indent="0">
              <a:buNone/>
            </a:pPr>
            <a:r>
              <a:rPr lang="sl-SI" dirty="0">
                <a:solidFill>
                  <a:srgbClr val="92D050"/>
                </a:solidFill>
              </a:rPr>
              <a:t>»</a:t>
            </a:r>
            <a:r>
              <a:rPr lang="sl-SI" u="sng" dirty="0">
                <a:solidFill>
                  <a:srgbClr val="92D050"/>
                </a:solidFill>
              </a:rPr>
              <a:t>Oprema za pisoarje</a:t>
            </a:r>
            <a:r>
              <a:rPr lang="sl-SI" dirty="0">
                <a:solidFill>
                  <a:srgbClr val="92D050"/>
                </a:solidFill>
              </a:rPr>
              <a:t>« pomeni bodisi </a:t>
            </a:r>
            <a:r>
              <a:rPr lang="sl-SI" dirty="0" err="1">
                <a:solidFill>
                  <a:srgbClr val="92D050"/>
                </a:solidFill>
              </a:rPr>
              <a:t>pisoarni</a:t>
            </a:r>
            <a:r>
              <a:rPr lang="sl-SI" dirty="0">
                <a:solidFill>
                  <a:srgbClr val="92D050"/>
                </a:solidFill>
              </a:rPr>
              <a:t> komplet, pisoar, pisoar brez vodnega splakovanja ali </a:t>
            </a:r>
            <a:r>
              <a:rPr lang="sl-SI" dirty="0" err="1">
                <a:solidFill>
                  <a:srgbClr val="92D050"/>
                </a:solidFill>
              </a:rPr>
              <a:t>splakovalni</a:t>
            </a:r>
            <a:r>
              <a:rPr lang="sl-SI" dirty="0">
                <a:solidFill>
                  <a:srgbClr val="92D050"/>
                </a:solidFill>
              </a:rPr>
              <a:t> sistem pisoarja</a:t>
            </a:r>
          </a:p>
          <a:p>
            <a:pPr marL="0" indent="0">
              <a:buNone/>
            </a:pPr>
            <a:r>
              <a:rPr lang="sl-SI" dirty="0">
                <a:solidFill>
                  <a:srgbClr val="92D050"/>
                </a:solidFill>
              </a:rPr>
              <a:t>»</a:t>
            </a:r>
            <a:r>
              <a:rPr lang="sl-SI" u="sng" dirty="0" err="1">
                <a:solidFill>
                  <a:srgbClr val="92D050"/>
                </a:solidFill>
              </a:rPr>
              <a:t>Pisoarni</a:t>
            </a:r>
            <a:r>
              <a:rPr lang="sl-SI" u="sng" dirty="0">
                <a:solidFill>
                  <a:srgbClr val="92D050"/>
                </a:solidFill>
              </a:rPr>
              <a:t> komplet</a:t>
            </a:r>
            <a:r>
              <a:rPr lang="sl-SI" dirty="0">
                <a:solidFill>
                  <a:srgbClr val="92D050"/>
                </a:solidFill>
              </a:rPr>
              <a:t>« pomeni sanitarno napravo, ki v funkcionalno enoto združuje </a:t>
            </a:r>
            <a:r>
              <a:rPr lang="sl-SI" dirty="0" err="1">
                <a:solidFill>
                  <a:srgbClr val="92D050"/>
                </a:solidFill>
              </a:rPr>
              <a:t>splakovalni</a:t>
            </a:r>
            <a:r>
              <a:rPr lang="sl-SI" dirty="0">
                <a:solidFill>
                  <a:srgbClr val="92D050"/>
                </a:solidFill>
              </a:rPr>
              <a:t> sistem in pisoar, ki sprejme in odplakne človeški urin ter ga usmeri v odtočni sistem</a:t>
            </a:r>
          </a:p>
          <a:p>
            <a:pPr marL="0" indent="0">
              <a:buNone/>
            </a:pPr>
            <a:r>
              <a:rPr lang="sl-SI" dirty="0">
                <a:solidFill>
                  <a:srgbClr val="92D050"/>
                </a:solidFill>
              </a:rPr>
              <a:t>»</a:t>
            </a:r>
            <a:r>
              <a:rPr lang="sl-SI" u="sng" dirty="0">
                <a:solidFill>
                  <a:srgbClr val="92D050"/>
                </a:solidFill>
              </a:rPr>
              <a:t>Pisoar</a:t>
            </a:r>
            <a:r>
              <a:rPr lang="sl-SI" dirty="0">
                <a:solidFill>
                  <a:srgbClr val="92D050"/>
                </a:solidFill>
              </a:rPr>
              <a:t>« pomeni sanitarno napravo, ki sprejme človeški urin in vodo, ki se uporablja za splakovanje, ter ju usmeri v odtočni sistem, vključno s talnim pisoarjem</a:t>
            </a:r>
          </a:p>
          <a:p>
            <a:pPr marL="0" indent="0">
              <a:buNone/>
            </a:pPr>
            <a:r>
              <a:rPr lang="sl-SI" dirty="0">
                <a:solidFill>
                  <a:srgbClr val="92D050"/>
                </a:solidFill>
              </a:rPr>
              <a:t>»</a:t>
            </a:r>
            <a:r>
              <a:rPr lang="sl-SI" u="sng" dirty="0">
                <a:solidFill>
                  <a:srgbClr val="92D050"/>
                </a:solidFill>
              </a:rPr>
              <a:t>Talni pisoar</a:t>
            </a:r>
            <a:r>
              <a:rPr lang="sl-SI" dirty="0">
                <a:solidFill>
                  <a:srgbClr val="92D050"/>
                </a:solidFill>
              </a:rPr>
              <a:t>« pomeni sanitarno napravo s </a:t>
            </a:r>
            <a:r>
              <a:rPr lang="sl-SI" dirty="0" err="1">
                <a:solidFill>
                  <a:srgbClr val="92D050"/>
                </a:solidFill>
              </a:rPr>
              <a:t>splakovalnim</a:t>
            </a:r>
            <a:r>
              <a:rPr lang="sl-SI" dirty="0">
                <a:solidFill>
                  <a:srgbClr val="92D050"/>
                </a:solidFill>
              </a:rPr>
              <a:t> sistemom ali brez njega, ki vključuje talni kanal in ploščo ali ploskev, pritrjeno na steno, ki sprejme urin in vodo, ki se uporablja za splakovanje, ter ju usmeri v odtočni sistem</a:t>
            </a:r>
            <a:endParaRPr lang="sl-SI" dirty="0"/>
          </a:p>
        </p:txBody>
      </p:sp>
    </p:spTree>
    <p:extLst>
      <p:ext uri="{BB962C8B-B14F-4D97-AF65-F5344CB8AC3E}">
        <p14:creationId xmlns:p14="http://schemas.microsoft.com/office/powerpoint/2010/main" val="1490573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3200" dirty="0">
                <a:solidFill>
                  <a:srgbClr val="00B050"/>
                </a:solidFill>
              </a:rPr>
              <a:t>Prenova ureditve o zelenem javnem naročanju</a:t>
            </a:r>
            <a:endParaRPr lang="sl-SI" sz="3200" dirty="0"/>
          </a:p>
        </p:txBody>
      </p:sp>
      <p:sp>
        <p:nvSpPr>
          <p:cNvPr id="3" name="Označba mesta besedila 2"/>
          <p:cNvSpPr>
            <a:spLocks noGrp="1"/>
          </p:cNvSpPr>
          <p:nvPr>
            <p:ph type="body" sz="quarter" idx="10"/>
          </p:nvPr>
        </p:nvSpPr>
        <p:spPr/>
        <p:txBody>
          <a:bodyPr/>
          <a:lstStyle/>
          <a:p>
            <a:r>
              <a:rPr lang="sl-SI" dirty="0"/>
              <a:t>V letu 2016 se je pristopilo k prenovi ureditve o zelenem javnem naročanju</a:t>
            </a:r>
          </a:p>
          <a:p>
            <a:r>
              <a:rPr lang="sl-SI" dirty="0"/>
              <a:t>Uredba je oblikovana ob upoštevanju napredka in praks oziroma dosedanjih izkušenj z zelenim javnim naročanjem in ugotovitev statistične analize o javnem naročanju</a:t>
            </a:r>
          </a:p>
          <a:p>
            <a:r>
              <a:rPr lang="sl-SI" dirty="0"/>
              <a:t>2015 – 16,43 % zelenih javnih naročil</a:t>
            </a:r>
          </a:p>
          <a:p>
            <a:r>
              <a:rPr lang="sl-SI" dirty="0"/>
              <a:t>Od tega 65,05 % zelenih na prostovoljni podlagi</a:t>
            </a:r>
          </a:p>
        </p:txBody>
      </p:sp>
    </p:spTree>
    <p:extLst>
      <p:ext uri="{BB962C8B-B14F-4D97-AF65-F5344CB8AC3E}">
        <p14:creationId xmlns:p14="http://schemas.microsoft.com/office/powerpoint/2010/main" val="37991948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sl-SI" dirty="0">
                <a:solidFill>
                  <a:srgbClr val="00B050"/>
                </a:solidFill>
              </a:rPr>
              <a:t>Oprema za stranišča na splakovanje in oprema za pisoarje				III</a:t>
            </a:r>
            <a:endParaRPr lang="sl-SI" dirty="0"/>
          </a:p>
        </p:txBody>
      </p:sp>
      <p:sp>
        <p:nvSpPr>
          <p:cNvPr id="3" name="Označba mesta besedila 2"/>
          <p:cNvSpPr>
            <a:spLocks noGrp="1"/>
          </p:cNvSpPr>
          <p:nvPr>
            <p:ph type="body" sz="quarter" idx="10"/>
          </p:nvPr>
        </p:nvSpPr>
        <p:spPr/>
        <p:txBody>
          <a:bodyPr>
            <a:normAutofit fontScale="85000" lnSpcReduction="20000"/>
          </a:bodyPr>
          <a:lstStyle/>
          <a:p>
            <a:pPr marL="0" indent="0">
              <a:buNone/>
            </a:pPr>
            <a:r>
              <a:rPr lang="sl-SI" dirty="0">
                <a:solidFill>
                  <a:srgbClr val="92D050"/>
                </a:solidFill>
              </a:rPr>
              <a:t>»</a:t>
            </a:r>
            <a:r>
              <a:rPr lang="sl-SI" u="sng" dirty="0">
                <a:solidFill>
                  <a:srgbClr val="92D050"/>
                </a:solidFill>
              </a:rPr>
              <a:t>Pisoar brez vodnega splakovanja</a:t>
            </a:r>
            <a:r>
              <a:rPr lang="sl-SI" dirty="0">
                <a:solidFill>
                  <a:srgbClr val="92D050"/>
                </a:solidFill>
              </a:rPr>
              <a:t>« pomeni sanitarno napravo, ki sprejme urin in ga usmeri v odtočni sistem ter deluje brez vode</a:t>
            </a:r>
          </a:p>
          <a:p>
            <a:pPr marL="0" indent="0">
              <a:buNone/>
            </a:pPr>
            <a:r>
              <a:rPr lang="sl-SI" dirty="0">
                <a:solidFill>
                  <a:srgbClr val="92D050"/>
                </a:solidFill>
              </a:rPr>
              <a:t>»</a:t>
            </a:r>
            <a:r>
              <a:rPr lang="sl-SI" u="sng" dirty="0" err="1">
                <a:solidFill>
                  <a:srgbClr val="92D050"/>
                </a:solidFill>
              </a:rPr>
              <a:t>Splakovalni</a:t>
            </a:r>
            <a:r>
              <a:rPr lang="sl-SI" u="sng" dirty="0">
                <a:solidFill>
                  <a:srgbClr val="92D050"/>
                </a:solidFill>
              </a:rPr>
              <a:t> sistem</a:t>
            </a:r>
            <a:r>
              <a:rPr lang="sl-SI" dirty="0">
                <a:solidFill>
                  <a:srgbClr val="92D050"/>
                </a:solidFill>
              </a:rPr>
              <a:t>« pomeni bodisi </a:t>
            </a:r>
            <a:r>
              <a:rPr lang="sl-SI" dirty="0" err="1">
                <a:solidFill>
                  <a:srgbClr val="92D050"/>
                </a:solidFill>
              </a:rPr>
              <a:t>splakovalnik</a:t>
            </a:r>
            <a:r>
              <a:rPr lang="sl-SI" dirty="0">
                <a:solidFill>
                  <a:srgbClr val="92D050"/>
                </a:solidFill>
              </a:rPr>
              <a:t> z vgrajeno prelivno cevjo ali napravo, ki ne šteje za nič manj učinkovito, ter naprave za dovod/odvod ali tlačni </a:t>
            </a:r>
            <a:r>
              <a:rPr lang="sl-SI" dirty="0" err="1">
                <a:solidFill>
                  <a:srgbClr val="92D050"/>
                </a:solidFill>
              </a:rPr>
              <a:t>splakovalni</a:t>
            </a:r>
            <a:r>
              <a:rPr lang="sl-SI" dirty="0">
                <a:solidFill>
                  <a:srgbClr val="92D050"/>
                </a:solidFill>
              </a:rPr>
              <a:t> ventil</a:t>
            </a:r>
          </a:p>
          <a:p>
            <a:pPr marL="0" indent="0">
              <a:buNone/>
            </a:pPr>
            <a:r>
              <a:rPr lang="sl-SI" dirty="0">
                <a:solidFill>
                  <a:srgbClr val="92D050"/>
                </a:solidFill>
              </a:rPr>
              <a:t>»</a:t>
            </a:r>
            <a:r>
              <a:rPr lang="sl-SI" u="sng" dirty="0">
                <a:solidFill>
                  <a:srgbClr val="92D050"/>
                </a:solidFill>
              </a:rPr>
              <a:t>Naprava za varčevanje z vodo</a:t>
            </a:r>
            <a:r>
              <a:rPr lang="sl-SI" dirty="0">
                <a:solidFill>
                  <a:srgbClr val="92D050"/>
                </a:solidFill>
              </a:rPr>
              <a:t>« pomeni </a:t>
            </a:r>
            <a:r>
              <a:rPr lang="sl-SI" dirty="0" err="1">
                <a:solidFill>
                  <a:srgbClr val="92D050"/>
                </a:solidFill>
              </a:rPr>
              <a:t>splakovalno</a:t>
            </a:r>
            <a:r>
              <a:rPr lang="sl-SI" dirty="0">
                <a:solidFill>
                  <a:srgbClr val="92D050"/>
                </a:solidFill>
              </a:rPr>
              <a:t> napravo, ki omogoča, da se celotna količina vode za splakovanje izpusti prek mehanizma z dvojnim delovanjem (s prekinitvijo) ali mehanizma z dvojnim krmiljenjem (dvojno splakovanje)</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a:t>
            </a:r>
            <a:r>
              <a:rPr lang="sl-SI" dirty="0" err="1">
                <a:solidFill>
                  <a:srgbClr val="00B050"/>
                </a:solidFill>
              </a:rPr>
              <a:t>splakovalnih</a:t>
            </a:r>
            <a:r>
              <a:rPr lang="sl-SI" dirty="0">
                <a:solidFill>
                  <a:srgbClr val="00B050"/>
                </a:solidFill>
              </a:rPr>
              <a:t> sistemov iz opreme za stranišča na splakovanje in opreme za pisoarje, ki vključuje napravo za varčevanje z vodo, znaša najmanj 60 %</a:t>
            </a:r>
            <a:endParaRPr lang="sl-SI" dirty="0"/>
          </a:p>
        </p:txBody>
      </p:sp>
    </p:spTree>
    <p:extLst>
      <p:ext uri="{BB962C8B-B14F-4D97-AF65-F5344CB8AC3E}">
        <p14:creationId xmlns:p14="http://schemas.microsoft.com/office/powerpoint/2010/main" val="23362752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Stenske plošče</a:t>
            </a:r>
            <a:endParaRPr lang="sl-SI" sz="4000" dirty="0"/>
          </a:p>
        </p:txBody>
      </p:sp>
      <p:sp>
        <p:nvSpPr>
          <p:cNvPr id="3" name="Označba mesta besedila 2"/>
          <p:cNvSpPr>
            <a:spLocks noGrp="1"/>
          </p:cNvSpPr>
          <p:nvPr>
            <p:ph type="body" sz="quarter" idx="10"/>
          </p:nvPr>
        </p:nvSpPr>
        <p:spPr/>
        <p:txBody>
          <a:bodyPr>
            <a:normAutofit fontScale="85000" lnSpcReduction="20000"/>
          </a:bodyPr>
          <a:lstStyle/>
          <a:p>
            <a:r>
              <a:rPr lang="sl-SI" dirty="0"/>
              <a:t>Primeri se uporabljajo, kadar so predmet naročanja </a:t>
            </a:r>
            <a:r>
              <a:rPr lang="pl-PL" dirty="0"/>
              <a:t>stenske plošče</a:t>
            </a:r>
          </a:p>
          <a:p>
            <a:r>
              <a:rPr lang="sl-SI" dirty="0"/>
              <a:t>Natančnejša opredelitev predmeta določena v 53.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Stenska plošča</a:t>
            </a:r>
            <a:r>
              <a:rPr lang="sl-SI" dirty="0">
                <a:solidFill>
                  <a:srgbClr val="92D050"/>
                </a:solidFill>
              </a:rPr>
              <a:t>« pomeni mavčno ali leseno ploščo, vključno s sestavljeno leseno ploščo, ki se v stavbi namesti navpično ali pod kotom (npr. na podstrešju), pri čemer sama plošča ni nosilna, njena površina pa ni končno obdelana kot pri dokončani stavbi, kar pomeni, da bo pozneje ometana, zglajena, popleskana, tapecirana ali podobno</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recikliranega mavca v mavčni plošči oziroma delež recikliranega ali ponovno uporabljenega gradbenega lesa v leseni stenski plošči znaša najmanj 10 %</a:t>
            </a:r>
            <a:endParaRPr lang="sl-SI" dirty="0"/>
          </a:p>
          <a:p>
            <a:endParaRPr lang="sl-SI" dirty="0"/>
          </a:p>
        </p:txBody>
      </p:sp>
    </p:spTree>
    <p:extLst>
      <p:ext uri="{BB962C8B-B14F-4D97-AF65-F5344CB8AC3E}">
        <p14:creationId xmlns:p14="http://schemas.microsoft.com/office/powerpoint/2010/main" val="13646189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Projektiranje oziroma izvedba gradnje stavb</a:t>
            </a:r>
            <a:endParaRPr lang="sl-SI" sz="4000" dirty="0"/>
          </a:p>
        </p:txBody>
      </p:sp>
      <p:sp>
        <p:nvSpPr>
          <p:cNvPr id="3" name="Označba mesta besedila 2"/>
          <p:cNvSpPr>
            <a:spLocks noGrp="1"/>
          </p:cNvSpPr>
          <p:nvPr>
            <p:ph type="body" sz="quarter" idx="10"/>
          </p:nvPr>
        </p:nvSpPr>
        <p:spPr/>
        <p:txBody>
          <a:bodyPr>
            <a:normAutofit fontScale="62500" lnSpcReduction="20000"/>
          </a:bodyPr>
          <a:lstStyle/>
          <a:p>
            <a:r>
              <a:rPr lang="sl-SI" dirty="0"/>
              <a:t>Primeri se uporabljajo, kadar je predmet naročanja </a:t>
            </a:r>
            <a:r>
              <a:rPr lang="pl-PL" dirty="0"/>
              <a:t>projektiranje oziroma izvedba gradnje stavb</a:t>
            </a:r>
          </a:p>
          <a:p>
            <a:r>
              <a:rPr lang="sl-SI" dirty="0"/>
              <a:t>Natančnejša opredelitev predmeta določena v 54. – 56.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Stavba</a:t>
            </a:r>
            <a:r>
              <a:rPr lang="sl-SI" dirty="0">
                <a:solidFill>
                  <a:srgbClr val="92D050"/>
                </a:solidFill>
              </a:rPr>
              <a:t>« pomeni objekt, ki je v skladu s Prilogo 1 Uredbe o klasifikaciji vrst objektov in objektih državnega pomena (Uradni list RS, št. 109/11) klasificiran kot poslovna in upravna stavba (CC-SI 122)</a:t>
            </a:r>
          </a:p>
          <a:p>
            <a:pPr marL="0" indent="0">
              <a:buNone/>
            </a:pPr>
            <a:r>
              <a:rPr lang="sl-SI" dirty="0">
                <a:solidFill>
                  <a:srgbClr val="92D050"/>
                </a:solidFill>
              </a:rPr>
              <a:t>»</a:t>
            </a:r>
            <a:r>
              <a:rPr lang="sl-SI" u="sng" dirty="0">
                <a:solidFill>
                  <a:srgbClr val="92D050"/>
                </a:solidFill>
              </a:rPr>
              <a:t>Projektiranje stavbe</a:t>
            </a:r>
            <a:r>
              <a:rPr lang="sl-SI" dirty="0">
                <a:solidFill>
                  <a:srgbClr val="92D050"/>
                </a:solidFill>
              </a:rPr>
              <a:t>« pomeni izdelavo vseh potrebnih projektov za novogradnjo, dozidavo, nadzidavo</a:t>
            </a:r>
          </a:p>
          <a:p>
            <a:pPr marL="0" indent="0">
              <a:buNone/>
            </a:pPr>
            <a:r>
              <a:rPr lang="sl-SI" dirty="0">
                <a:solidFill>
                  <a:srgbClr val="92D050"/>
                </a:solidFill>
              </a:rPr>
              <a:t>»</a:t>
            </a:r>
            <a:r>
              <a:rPr lang="sl-SI" u="sng" dirty="0">
                <a:solidFill>
                  <a:srgbClr val="92D050"/>
                </a:solidFill>
              </a:rPr>
              <a:t>Izvedba gradnje stavbe</a:t>
            </a:r>
            <a:r>
              <a:rPr lang="sl-SI" dirty="0">
                <a:solidFill>
                  <a:srgbClr val="92D050"/>
                </a:solidFill>
              </a:rPr>
              <a:t>« pomeni gradnjo objekta, vključno z nakupom, vgradnjo oziroma montažo naprav in proizvodov, ki služijo njegovemu delovanju</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lesa ali lesnih tvoriv v stavbah znaša najmanj 30 % prostornine vgrajenih materialov (brez notranje opreme, plošče pritlične etaže in pod njo ležečih konstrukcij), razen če predpis ali namen uporabe to prepoveduje ali onemogoča, pri čemer je lahko delež lesa za tretjino manjši, če se v stavbo vgradi najmanj 10 % gradbenih proizvodov, ki imajo znak za okolje tipa I ali III</a:t>
            </a:r>
            <a:endParaRPr lang="sl-SI" dirty="0"/>
          </a:p>
        </p:txBody>
      </p:sp>
    </p:spTree>
    <p:extLst>
      <p:ext uri="{BB962C8B-B14F-4D97-AF65-F5344CB8AC3E}">
        <p14:creationId xmlns:p14="http://schemas.microsoft.com/office/powerpoint/2010/main" val="177572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Projektiranje oziroma izvedba gradnje cest</a:t>
            </a:r>
            <a:endParaRPr lang="sl-SI" sz="4000" dirty="0"/>
          </a:p>
        </p:txBody>
      </p:sp>
      <p:sp>
        <p:nvSpPr>
          <p:cNvPr id="3" name="Označba mesta besedila 2"/>
          <p:cNvSpPr>
            <a:spLocks noGrp="1"/>
          </p:cNvSpPr>
          <p:nvPr>
            <p:ph type="body" sz="quarter" idx="10"/>
          </p:nvPr>
        </p:nvSpPr>
        <p:spPr/>
        <p:txBody>
          <a:bodyPr>
            <a:normAutofit fontScale="55000" lnSpcReduction="20000"/>
          </a:bodyPr>
          <a:lstStyle/>
          <a:p>
            <a:r>
              <a:rPr lang="sl-SI" dirty="0"/>
              <a:t>Primeri se uporabljajo, kadar je predmet naročanja </a:t>
            </a:r>
            <a:r>
              <a:rPr lang="pl-PL" dirty="0"/>
              <a:t>projektiranje oziroma izvedba gradnje cest</a:t>
            </a:r>
          </a:p>
          <a:p>
            <a:r>
              <a:rPr lang="sl-SI" dirty="0"/>
              <a:t>Natančnejša opredelitev predmeta določena v 57. – 59.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Cesta</a:t>
            </a:r>
            <a:r>
              <a:rPr lang="sl-SI" dirty="0">
                <a:solidFill>
                  <a:srgbClr val="92D050"/>
                </a:solidFill>
              </a:rPr>
              <a:t>« pomeni prometno površino splošnega pomena za cestni promet, ki jo lahko uporabljajo vsi ali pa le določeni udeleženci v prometu pod pogoji, določenimi z zakonom in drugimi predpisi, in jo je država ali občina v skladu z merili za kategorizacijo javnih cest razglasila za javno cesto, vključno s skupno javno cesto, avtocesto, hitro cesto, glavno cesto I. in II. reda ter regionalno cesto I., II. in III. reda, lokalno cesto, javno potjo in kolesarsko potjo, pri čemer so izvzeti cestni objekti, kakršen je most, viadukt, podvoz, nadvoz, prepust, predor, galerija, podporna in oporna konstrukcija ter podhod in nadhod.</a:t>
            </a:r>
          </a:p>
          <a:p>
            <a:pPr marL="0" indent="0">
              <a:buNone/>
            </a:pPr>
            <a:r>
              <a:rPr lang="sl-SI" dirty="0">
                <a:solidFill>
                  <a:srgbClr val="92D050"/>
                </a:solidFill>
              </a:rPr>
              <a:t>»</a:t>
            </a:r>
            <a:r>
              <a:rPr lang="sl-SI" u="sng" dirty="0">
                <a:solidFill>
                  <a:srgbClr val="92D050"/>
                </a:solidFill>
              </a:rPr>
              <a:t>Projektiranje ceste</a:t>
            </a:r>
            <a:r>
              <a:rPr lang="sl-SI" dirty="0">
                <a:solidFill>
                  <a:srgbClr val="92D050"/>
                </a:solidFill>
              </a:rPr>
              <a:t>« pomeni izdelavo vseh potrebnih projektov za obnovitvena gradbena dela na cesti, in sicer na asfaltni plasti, stabilizirani plasti, navezani nosilni plasti, bankini, nasipu in zasipu</a:t>
            </a:r>
          </a:p>
          <a:p>
            <a:pPr marL="0" indent="0">
              <a:buNone/>
            </a:pPr>
            <a:r>
              <a:rPr lang="sl-SI" dirty="0">
                <a:solidFill>
                  <a:srgbClr val="92D050"/>
                </a:solidFill>
              </a:rPr>
              <a:t>»</a:t>
            </a:r>
            <a:r>
              <a:rPr lang="sl-SI" u="sng" dirty="0">
                <a:solidFill>
                  <a:srgbClr val="92D050"/>
                </a:solidFill>
              </a:rPr>
              <a:t>Izvedba gradnje ceste</a:t>
            </a:r>
            <a:r>
              <a:rPr lang="sl-SI" dirty="0">
                <a:solidFill>
                  <a:srgbClr val="92D050"/>
                </a:solidFill>
              </a:rPr>
              <a:t>« pomeni obnovitvena gradbena dela na cesti, in sicer na asfaltni plasti, stabilizirani plasti, navezani nosilni plasti, bankini, nasipu in zasipu</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pri gradnji vozišča ceste se recikliran asfaltni granulat (</a:t>
            </a:r>
            <a:r>
              <a:rPr lang="sl-SI" dirty="0" err="1">
                <a:solidFill>
                  <a:srgbClr val="00B050"/>
                </a:solidFill>
              </a:rPr>
              <a:t>rezkanec</a:t>
            </a:r>
            <a:r>
              <a:rPr lang="sl-SI" dirty="0">
                <a:solidFill>
                  <a:srgbClr val="00B050"/>
                </a:solidFill>
              </a:rPr>
              <a:t>), ki je nastal ob prenovi te ceste ali je iz drugega vira, uporabi prioritetno za proizvodnjo novih </a:t>
            </a:r>
            <a:r>
              <a:rPr lang="sl-SI" dirty="0" err="1">
                <a:solidFill>
                  <a:srgbClr val="00B050"/>
                </a:solidFill>
              </a:rPr>
              <a:t>bituminiziranih</a:t>
            </a:r>
            <a:r>
              <a:rPr lang="sl-SI" dirty="0">
                <a:solidFill>
                  <a:srgbClr val="00B050"/>
                </a:solidFill>
              </a:rPr>
              <a:t> zmesi, podredno pa zlasti za plasti, stabilizirane s hidravličnim ali bitumenskim vezivom, tampon (vključno z bankinami), posteljico, nasipe ter zasipe, in sicer v količini, ki je potrebna</a:t>
            </a:r>
            <a:endParaRPr lang="sl-SI" dirty="0"/>
          </a:p>
        </p:txBody>
      </p:sp>
    </p:spTree>
    <p:extLst>
      <p:ext uri="{BB962C8B-B14F-4D97-AF65-F5344CB8AC3E}">
        <p14:creationId xmlns:p14="http://schemas.microsoft.com/office/powerpoint/2010/main" val="8518104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Cestna vozila</a:t>
            </a:r>
            <a:endParaRPr lang="sl-SI" sz="4000" dirty="0"/>
          </a:p>
        </p:txBody>
      </p:sp>
      <p:sp>
        <p:nvSpPr>
          <p:cNvPr id="3" name="Označba mesta besedila 2"/>
          <p:cNvSpPr>
            <a:spLocks noGrp="1"/>
          </p:cNvSpPr>
          <p:nvPr>
            <p:ph type="body" sz="quarter" idx="10"/>
          </p:nvPr>
        </p:nvSpPr>
        <p:spPr/>
        <p:txBody>
          <a:bodyPr>
            <a:normAutofit fontScale="62500" lnSpcReduction="20000"/>
          </a:bodyPr>
          <a:lstStyle/>
          <a:p>
            <a:r>
              <a:rPr lang="sl-SI" dirty="0"/>
              <a:t>Primeri se uporabljajo, kadar so predmet naročanja </a:t>
            </a:r>
            <a:r>
              <a:rPr lang="pl-PL" dirty="0"/>
              <a:t>cestna vozila</a:t>
            </a:r>
          </a:p>
          <a:p>
            <a:r>
              <a:rPr lang="sl-SI" dirty="0"/>
              <a:t>Natančnejša opredelitev predmeta določena v 60.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Cestno vozilo</a:t>
            </a:r>
            <a:r>
              <a:rPr lang="sl-SI" dirty="0">
                <a:solidFill>
                  <a:srgbClr val="92D050"/>
                </a:solidFill>
              </a:rPr>
              <a:t>« pomeni osebno vozilo, lahko tovorno vozilo, težko tovorno vozilo, avtobus in tovorno ali delovno vozilo za zbiranje odpadkov, razen vozila, načrtovanega in izdelanega izključno za vojsko, policijo, civilno zaščito, gasilsko ali reševalno službo, vozila, namenjenega delu na gradbiščih, v kamnolomih, pristaniščih ali na letališčih, delovnega stroja, vozila, katerega največja konstrukcijsko določena hitrost ne presega 6 km/h, vozila, namenjenega uporabi na tekmovališčih, vozila, namenjenega za rekreacijske namene zunaj javnih cest, strojne opreme, posebej konstruirane za uporabo v gozdarstvu, gozdarske strojne opreme, vgrajene na šasijo vozila za zemeljska dela, in zamenljive strojne opreme, ki je popolnoma dvignjena od tal, ko se vozilo, na katero je pritrjena, uporablja na cest</a:t>
            </a:r>
          </a:p>
          <a:p>
            <a:r>
              <a:rPr lang="sl-SI" dirty="0"/>
              <a:t>Cilja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cestnih vozil z najmanj 10 % manjšimi emisijami, ki jih kot najvišje dovoljene določa zadnji standard EURO, znaša najmanj 65 %</a:t>
            </a:r>
          </a:p>
          <a:p>
            <a:pPr marL="0" indent="0">
              <a:buNone/>
            </a:pPr>
            <a:r>
              <a:rPr lang="sl-SI" sz="1600" dirty="0">
                <a:solidFill>
                  <a:srgbClr val="00B050"/>
                </a:solidFill>
              </a:rPr>
              <a:t>- </a:t>
            </a:r>
            <a:r>
              <a:rPr lang="sl-SI" sz="2700" dirty="0">
                <a:solidFill>
                  <a:srgbClr val="00B050"/>
                </a:solidFill>
              </a:rPr>
              <a:t>delež cestnih vozil, ki uporabljajo obnovljive oziroma alternativne vire energije, razen vozil za opravljanje zakonsko določenih nalog policije, znaša najmanj 15 %</a:t>
            </a:r>
            <a:endParaRPr lang="sl-SI" dirty="0"/>
          </a:p>
        </p:txBody>
      </p:sp>
    </p:spTree>
    <p:extLst>
      <p:ext uri="{BB962C8B-B14F-4D97-AF65-F5344CB8AC3E}">
        <p14:creationId xmlns:p14="http://schemas.microsoft.com/office/powerpoint/2010/main" val="13761588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Pnevmatike </a:t>
            </a:r>
            <a:endParaRPr lang="sl-SI" sz="4000" dirty="0"/>
          </a:p>
        </p:txBody>
      </p:sp>
      <p:sp>
        <p:nvSpPr>
          <p:cNvPr id="3" name="Označba mesta besedila 2"/>
          <p:cNvSpPr>
            <a:spLocks noGrp="1"/>
          </p:cNvSpPr>
          <p:nvPr>
            <p:ph type="body" sz="quarter" idx="10"/>
          </p:nvPr>
        </p:nvSpPr>
        <p:spPr/>
        <p:txBody>
          <a:bodyPr>
            <a:normAutofit fontScale="92500" lnSpcReduction="10000"/>
          </a:bodyPr>
          <a:lstStyle/>
          <a:p>
            <a:r>
              <a:rPr lang="sl-SI" dirty="0"/>
              <a:t>Primeri se uporabljajo, kadar so predmet naročanja </a:t>
            </a:r>
            <a:r>
              <a:rPr lang="pl-PL" dirty="0"/>
              <a:t>pnevmatike</a:t>
            </a:r>
          </a:p>
          <a:p>
            <a:r>
              <a:rPr lang="sl-SI" dirty="0"/>
              <a:t>Natančnejša opredelitev predmeta določena v 61. točki Priloge 1 Uredbe o </a:t>
            </a:r>
            <a:r>
              <a:rPr lang="sl-SI" dirty="0" err="1"/>
              <a:t>ZeJN</a:t>
            </a:r>
            <a:r>
              <a:rPr lang="sl-SI" dirty="0"/>
              <a:t>:</a:t>
            </a:r>
          </a:p>
          <a:p>
            <a:pPr marL="0" indent="0">
              <a:buNone/>
            </a:pPr>
            <a:r>
              <a:rPr lang="sl-SI" dirty="0">
                <a:solidFill>
                  <a:srgbClr val="92D050"/>
                </a:solidFill>
              </a:rPr>
              <a:t>»Pnevmatika« pomeni novo letno, zimsko ali celoletno pnevmatiko, namenjeno cestnemu motornemu ali priklopnemu vozilu, razen obnovljene pnevmatike</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pnevmatik, ki so uvrščene v najvišji energijski razred, dostopen na trgu, znaša najmanj 90 % števila vseh artiklov pnevmatik</a:t>
            </a:r>
            <a:endParaRPr lang="sl-SI" dirty="0"/>
          </a:p>
        </p:txBody>
      </p:sp>
    </p:spTree>
    <p:extLst>
      <p:ext uri="{BB962C8B-B14F-4D97-AF65-F5344CB8AC3E}">
        <p14:creationId xmlns:p14="http://schemas.microsoft.com/office/powerpoint/2010/main" val="14087154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Električne sijalke in svetilke ter razsvetljava v notranjih prostorih</a:t>
            </a:r>
            <a:endParaRPr lang="sl-SI" sz="4000" dirty="0"/>
          </a:p>
        </p:txBody>
      </p:sp>
      <p:sp>
        <p:nvSpPr>
          <p:cNvPr id="3" name="Označba mesta besedila 2"/>
          <p:cNvSpPr>
            <a:spLocks noGrp="1"/>
          </p:cNvSpPr>
          <p:nvPr>
            <p:ph type="body" sz="quarter" idx="10"/>
          </p:nvPr>
        </p:nvSpPr>
        <p:spPr/>
        <p:txBody>
          <a:bodyPr>
            <a:normAutofit fontScale="55000" lnSpcReduction="20000"/>
          </a:bodyPr>
          <a:lstStyle/>
          <a:p>
            <a:r>
              <a:rPr lang="sl-SI" dirty="0"/>
              <a:t>Primeri se uporabljajo, kadar so predmet naročanja e</a:t>
            </a:r>
            <a:r>
              <a:rPr lang="pl-PL" dirty="0"/>
              <a:t>lektrične sijalke in svetilke ter razsvetljava v notranjih prostorih</a:t>
            </a:r>
          </a:p>
          <a:p>
            <a:r>
              <a:rPr lang="sl-SI" dirty="0"/>
              <a:t>Natančnejša opredelitev predmeta določena v 62. – 65.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Električna sijalka</a:t>
            </a:r>
            <a:r>
              <a:rPr lang="sl-SI" dirty="0">
                <a:solidFill>
                  <a:srgbClr val="92D050"/>
                </a:solidFill>
              </a:rPr>
              <a:t>« pomeni enoto, sestavljeno iz enega ali več svetlobnih virov, katere učinkovitost je mogoče neodvisno oceniti, in lahko vključuje dodatne dele, potrebne za vklop, napajanje ali stabilno delovanje enote ali oddajanje, filtriranje ali pretvarjanje optičnega sevanja, če teh delov ni mogoče odstraniti, ne da bi se enota trajno poškodovala (npr. žarnice z nitko, fluorescenčne sijalke, </a:t>
            </a:r>
            <a:r>
              <a:rPr lang="sl-SI" dirty="0" err="1">
                <a:solidFill>
                  <a:srgbClr val="92D050"/>
                </a:solidFill>
              </a:rPr>
              <a:t>visokointenzivnostne</a:t>
            </a:r>
            <a:r>
              <a:rPr lang="sl-SI" dirty="0">
                <a:solidFill>
                  <a:srgbClr val="92D050"/>
                </a:solidFill>
              </a:rPr>
              <a:t> </a:t>
            </a:r>
            <a:r>
              <a:rPr lang="sl-SI" dirty="0" err="1">
                <a:solidFill>
                  <a:srgbClr val="92D050"/>
                </a:solidFill>
              </a:rPr>
              <a:t>razelektrilne</a:t>
            </a:r>
            <a:r>
              <a:rPr lang="sl-SI" dirty="0">
                <a:solidFill>
                  <a:srgbClr val="92D050"/>
                </a:solidFill>
              </a:rPr>
              <a:t> sijalke, LED-sijalke in LED-moduli ter druge podobne sijalke)</a:t>
            </a:r>
          </a:p>
          <a:p>
            <a:pPr marL="0" indent="0">
              <a:buNone/>
            </a:pPr>
            <a:r>
              <a:rPr lang="sl-SI" dirty="0">
                <a:solidFill>
                  <a:srgbClr val="92D050"/>
                </a:solidFill>
              </a:rPr>
              <a:t>»</a:t>
            </a:r>
            <a:r>
              <a:rPr lang="sl-SI" u="sng" dirty="0">
                <a:solidFill>
                  <a:srgbClr val="92D050"/>
                </a:solidFill>
              </a:rPr>
              <a:t>Svetlobni vir</a:t>
            </a:r>
            <a:r>
              <a:rPr lang="sl-SI" dirty="0">
                <a:solidFill>
                  <a:srgbClr val="92D050"/>
                </a:solidFill>
              </a:rPr>
              <a:t>« pomeni površino ali predmet, zasnovan za oddajanje predvsem vidnega optičnega sevanja (380–780 </a:t>
            </a:r>
            <a:r>
              <a:rPr lang="sl-SI" dirty="0" err="1">
                <a:solidFill>
                  <a:srgbClr val="92D050"/>
                </a:solidFill>
              </a:rPr>
              <a:t>nm</a:t>
            </a:r>
            <a:r>
              <a:rPr lang="sl-SI" dirty="0">
                <a:solidFill>
                  <a:srgbClr val="92D050"/>
                </a:solidFill>
              </a:rPr>
              <a:t>), ki nastaja zaradi pretvorbe energije</a:t>
            </a:r>
          </a:p>
          <a:p>
            <a:pPr marL="0" indent="0">
              <a:buNone/>
            </a:pPr>
            <a:r>
              <a:rPr lang="sl-SI" dirty="0">
                <a:solidFill>
                  <a:srgbClr val="92D050"/>
                </a:solidFill>
              </a:rPr>
              <a:t>»</a:t>
            </a:r>
            <a:r>
              <a:rPr lang="sl-SI" u="sng" dirty="0">
                <a:solidFill>
                  <a:srgbClr val="92D050"/>
                </a:solidFill>
              </a:rPr>
              <a:t>Svetilka</a:t>
            </a:r>
            <a:r>
              <a:rPr lang="sl-SI" dirty="0">
                <a:solidFill>
                  <a:srgbClr val="92D050"/>
                </a:solidFill>
              </a:rPr>
              <a:t>« pomeni napravo, ki oddaja, filtrira ali pretvarja svetlobo, ki prihaja iz ene ali več sijalk, in vključuje vse dele, potrebne za podporo, pritrditev in zaščito sijalk, ter po potrebi obsega pomožno opremo s sredstvi za povezavo te opreme z virom električnega napajanja</a:t>
            </a:r>
          </a:p>
          <a:p>
            <a:pPr marL="0" indent="0">
              <a:buNone/>
            </a:pPr>
            <a:r>
              <a:rPr lang="sl-SI" dirty="0">
                <a:solidFill>
                  <a:srgbClr val="92D050"/>
                </a:solidFill>
              </a:rPr>
              <a:t>»</a:t>
            </a:r>
            <a:r>
              <a:rPr lang="sl-SI" u="sng" dirty="0">
                <a:solidFill>
                  <a:srgbClr val="92D050"/>
                </a:solidFill>
              </a:rPr>
              <a:t>Razsvetljava v notranjih prostorih</a:t>
            </a:r>
            <a:r>
              <a:rPr lang="sl-SI" dirty="0">
                <a:solidFill>
                  <a:srgbClr val="92D050"/>
                </a:solidFill>
              </a:rPr>
              <a:t>« pomeni sistem za dovajanje svetlobe v prostor, na predmete ali njihovo okolico v prostoru, da postanejo vidni ljudem, razen barvne razsvetljave, razsvetljave za razstave za muzeje in umetniške galerije, odrske razsvetljave v gledališčih in televizijskih studiih, razsvetljave za televizijske prenose športnih dogodkov, razsvetljave za zasilne izhode, razsvetljave, pritrjene na stroje in opremo, razsvetljave za vzgojo rastlin, razsvetljave za slabovidne osebe s posebnimi potrebami po razsvetljavi in posebne medicinske razsvetljave za izvajanje pregledov ali operacij, na primer v bolnišnicah, zdravstvenih domovih ali zdravniških in zobozdravniških operacijskih dvoranah</a:t>
            </a:r>
          </a:p>
        </p:txBody>
      </p:sp>
    </p:spTree>
    <p:extLst>
      <p:ext uri="{BB962C8B-B14F-4D97-AF65-F5344CB8AC3E}">
        <p14:creationId xmlns:p14="http://schemas.microsoft.com/office/powerpoint/2010/main" val="13888157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Električne sijalke in svetilke ter razsvetljava v notranjih prostorih	II</a:t>
            </a:r>
            <a:endParaRPr lang="sl-SI" sz="4000" dirty="0"/>
          </a:p>
        </p:txBody>
      </p:sp>
      <p:sp>
        <p:nvSpPr>
          <p:cNvPr id="3" name="Označba mesta besedila 2"/>
          <p:cNvSpPr>
            <a:spLocks noGrp="1"/>
          </p:cNvSpPr>
          <p:nvPr>
            <p:ph type="body" sz="quarter" idx="10"/>
          </p:nvPr>
        </p:nvSpPr>
        <p:spPr/>
        <p:txBody>
          <a:bodyPr>
            <a:normAutofit lnSpcReduction="10000"/>
          </a:bodyPr>
          <a:lstStyle/>
          <a:p>
            <a:r>
              <a:rPr lang="sl-SI" dirty="0"/>
              <a:t>Cilji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električnih sijalk, ki so uvrščene v najvišji energijski razred, dostopen na trgu, znaša najmanj 90 %</a:t>
            </a:r>
          </a:p>
          <a:p>
            <a:pPr marL="0" indent="0">
              <a:buNone/>
            </a:pPr>
            <a:r>
              <a:rPr lang="sl-SI" sz="1600" dirty="0">
                <a:solidFill>
                  <a:srgbClr val="00B050"/>
                </a:solidFill>
              </a:rPr>
              <a:t>- </a:t>
            </a:r>
            <a:r>
              <a:rPr lang="sl-SI" sz="2900" dirty="0">
                <a:solidFill>
                  <a:srgbClr val="00B050"/>
                </a:solidFill>
              </a:rPr>
              <a:t>delež svetilk, ki omogoča uporabo električnih sijalk, uvrščenih v najvišji energijski razred, dostopen na trgu, znaša najmanj 90 %</a:t>
            </a:r>
          </a:p>
          <a:p>
            <a:pPr marL="0" indent="0">
              <a:buNone/>
            </a:pPr>
            <a:r>
              <a:rPr lang="sl-SI" sz="1600" dirty="0">
                <a:solidFill>
                  <a:srgbClr val="00B050"/>
                </a:solidFill>
              </a:rPr>
              <a:t>- </a:t>
            </a:r>
            <a:r>
              <a:rPr lang="sl-SI" sz="2900" dirty="0">
                <a:solidFill>
                  <a:srgbClr val="00B050"/>
                </a:solidFill>
              </a:rPr>
              <a:t>razsvetljava v notranjih prostorih omogoča uporabo </a:t>
            </a:r>
            <a:r>
              <a:rPr lang="sl-SI" sz="2900" dirty="0" err="1">
                <a:solidFill>
                  <a:srgbClr val="00B050"/>
                </a:solidFill>
              </a:rPr>
              <a:t>predstikalnih</a:t>
            </a:r>
            <a:r>
              <a:rPr lang="sl-SI" sz="2900" dirty="0">
                <a:solidFill>
                  <a:srgbClr val="00B050"/>
                </a:solidFill>
              </a:rPr>
              <a:t> naprav z možnostjo zatemnjevanja pri najmanj 40 % vseh sijalk</a:t>
            </a:r>
            <a:endParaRPr lang="sl-SI" dirty="0"/>
          </a:p>
        </p:txBody>
      </p:sp>
    </p:spTree>
    <p:extLst>
      <p:ext uri="{BB962C8B-B14F-4D97-AF65-F5344CB8AC3E}">
        <p14:creationId xmlns:p14="http://schemas.microsoft.com/office/powerpoint/2010/main" val="17182690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Cestna razsvetljava in prometna signalizacija</a:t>
            </a:r>
            <a:endParaRPr lang="sl-SI" sz="4000" dirty="0"/>
          </a:p>
        </p:txBody>
      </p:sp>
      <p:sp>
        <p:nvSpPr>
          <p:cNvPr id="3" name="Označba mesta besedila 2"/>
          <p:cNvSpPr>
            <a:spLocks noGrp="1"/>
          </p:cNvSpPr>
          <p:nvPr>
            <p:ph type="body" sz="quarter" idx="10"/>
          </p:nvPr>
        </p:nvSpPr>
        <p:spPr/>
        <p:txBody>
          <a:bodyPr>
            <a:normAutofit fontScale="47500" lnSpcReduction="20000"/>
          </a:bodyPr>
          <a:lstStyle/>
          <a:p>
            <a:r>
              <a:rPr lang="sl-SI" dirty="0"/>
              <a:t>Primeri se uporabljajo, kadar je predmet naročanja c</a:t>
            </a:r>
            <a:r>
              <a:rPr lang="pl-PL" dirty="0"/>
              <a:t>estna razsvetljava in prometna signalizacija</a:t>
            </a:r>
          </a:p>
          <a:p>
            <a:r>
              <a:rPr lang="sl-SI" u="sng" dirty="0"/>
              <a:t>Ne zajemajo</a:t>
            </a:r>
            <a:r>
              <a:rPr lang="sl-SI" dirty="0"/>
              <a:t>:</a:t>
            </a:r>
          </a:p>
          <a:p>
            <a:pPr marL="444500" indent="-174625">
              <a:buFont typeface="Wingdings" panose="05000000000000000000" pitchFamily="2" charset="2"/>
              <a:buChar char="§"/>
            </a:pPr>
            <a:r>
              <a:rPr lang="sl-SI" dirty="0"/>
              <a:t>Stebrov, konzol ali katerih koli drugih potrebnih nosilnih elementov za namestitev svetilk cestne razsvetljave.</a:t>
            </a:r>
          </a:p>
          <a:p>
            <a:r>
              <a:rPr lang="sl-SI" dirty="0"/>
              <a:t>Natančnejša opredelitev predmeta določena v 66. – 67.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Cestna razsvetljava</a:t>
            </a:r>
            <a:r>
              <a:rPr lang="sl-SI" dirty="0">
                <a:solidFill>
                  <a:srgbClr val="92D050"/>
                </a:solidFill>
              </a:rPr>
              <a:t>« pomeni razsvetljavo javne površine oziroma omrežje in naprave za zagotavljanje osvetljenosti posameznih delov ceste, cestnih objektov, kakršni so most, viadukt, podvoz, nadvoz, prepust, predor, galerija, podporna in oporna konstrukcija ter podhod in nadhod, in drugih nepokritih javnih površin, razen razsvetljave za varovanje, zaradi vojaških, obrambnih ali zaščitnih dejavnosti na območjih za potrebe obrambe ter varstva pred naravnimi in drugimi nesrečami, če nastaja zaradi izvajanja nalog pri obrambi države oziroma zaščiti, reševanju in pomoči ob naravnih in drugih nesrečah, občasne razsvetljave na prostem na javnih ali zasebnih prireditvah (npr. veselice, koncerti ipd.), dekorativne razsvetljave stavb, </a:t>
            </a:r>
            <a:r>
              <a:rPr lang="sl-SI" dirty="0" err="1">
                <a:solidFill>
                  <a:srgbClr val="92D050"/>
                </a:solidFill>
              </a:rPr>
              <a:t>gradbenoinženirskih</a:t>
            </a:r>
            <a:r>
              <a:rPr lang="sl-SI" dirty="0">
                <a:solidFill>
                  <a:srgbClr val="92D050"/>
                </a:solidFill>
              </a:rPr>
              <a:t> objektov in javnih površin v obdobju od 1. decembra do 15. Januarja</a:t>
            </a:r>
          </a:p>
          <a:p>
            <a:pPr marL="0" indent="0">
              <a:buNone/>
            </a:pPr>
            <a:r>
              <a:rPr lang="sl-SI" dirty="0">
                <a:solidFill>
                  <a:srgbClr val="92D050"/>
                </a:solidFill>
              </a:rPr>
              <a:t>»</a:t>
            </a:r>
            <a:r>
              <a:rPr lang="sl-SI" u="sng" dirty="0">
                <a:solidFill>
                  <a:srgbClr val="92D050"/>
                </a:solidFill>
              </a:rPr>
              <a:t>Prometna signalizacija</a:t>
            </a:r>
            <a:r>
              <a:rPr lang="sl-SI" dirty="0">
                <a:solidFill>
                  <a:srgbClr val="92D050"/>
                </a:solidFill>
              </a:rPr>
              <a:t>« pomeni sredstva in naprave, s katerimi se zagotavlja izvajanje prometnih pravil in varnosti prometa ter jo sestavljajo prometni znaki in druga sredstva in naprave za vodenje in zavarovanje prometa na cesti, železnici, v zraku, po morju in celinskih vodah, ter turistična in druga obvestilna signalizacija, vključno z objekti za obveščanje, kot so panoji, table, transparenti in drugi nepremični in premični nosilci, namenjeni za namestitev obvestilnih sporočil</a:t>
            </a:r>
          </a:p>
          <a:p>
            <a:r>
              <a:rPr lang="sl-SI" dirty="0"/>
              <a:t>Cilja </a:t>
            </a:r>
            <a:r>
              <a:rPr lang="sl-SI" sz="2700" dirty="0"/>
              <a:t>iz</a:t>
            </a:r>
            <a:r>
              <a:rPr lang="sl-SI" dirty="0"/>
              <a:t> Uredbe o </a:t>
            </a:r>
            <a:r>
              <a:rPr lang="sl-SI" dirty="0" err="1"/>
              <a:t>ZeJN</a:t>
            </a:r>
            <a:r>
              <a:rPr lang="sl-SI" dirty="0"/>
              <a:t>:</a:t>
            </a:r>
          </a:p>
          <a:p>
            <a:pPr marL="0" indent="0">
              <a:buNone/>
            </a:pPr>
            <a:r>
              <a:rPr lang="sl-SI" dirty="0">
                <a:solidFill>
                  <a:srgbClr val="00B050"/>
                </a:solidFill>
              </a:rPr>
              <a:t>- pri prenovi cestne razsvetljave se zagotovi 30 % prihranka porabe električne energije</a:t>
            </a:r>
          </a:p>
          <a:p>
            <a:pPr marL="0" indent="0">
              <a:buNone/>
            </a:pPr>
            <a:r>
              <a:rPr lang="sl-SI" sz="2700" dirty="0">
                <a:solidFill>
                  <a:srgbClr val="00B050"/>
                </a:solidFill>
              </a:rPr>
              <a:t>- najmanj 30 % cestne razsvetljave omogoča zmanjšanje emisij nepotrebne svetlobe</a:t>
            </a:r>
            <a:endParaRPr lang="sl-SI" dirty="0"/>
          </a:p>
        </p:txBody>
      </p:sp>
    </p:spTree>
    <p:extLst>
      <p:ext uri="{BB962C8B-B14F-4D97-AF65-F5344CB8AC3E}">
        <p14:creationId xmlns:p14="http://schemas.microsoft.com/office/powerpoint/2010/main" val="13741440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Čistila, storitve čiščenja in storitve pranja perila</a:t>
            </a:r>
            <a:endParaRPr lang="sl-SI" sz="4000" dirty="0"/>
          </a:p>
        </p:txBody>
      </p:sp>
      <p:sp>
        <p:nvSpPr>
          <p:cNvPr id="3" name="Označba mesta besedila 2"/>
          <p:cNvSpPr>
            <a:spLocks noGrp="1"/>
          </p:cNvSpPr>
          <p:nvPr>
            <p:ph type="body" sz="quarter" idx="10"/>
          </p:nvPr>
        </p:nvSpPr>
        <p:spPr>
          <a:xfrm>
            <a:off x="628650" y="1800224"/>
            <a:ext cx="7886700" cy="4585335"/>
          </a:xfrm>
        </p:spPr>
        <p:txBody>
          <a:bodyPr>
            <a:normAutofit fontScale="62500" lnSpcReduction="20000"/>
          </a:bodyPr>
          <a:lstStyle/>
          <a:p>
            <a:r>
              <a:rPr lang="sl-SI" dirty="0"/>
              <a:t>Primeri se uporabljajo, kadar so predmet naročanja </a:t>
            </a:r>
            <a:r>
              <a:rPr lang="pl-PL" dirty="0"/>
              <a:t>čistila, storitve čiščenja in storitve pranja perila</a:t>
            </a:r>
          </a:p>
          <a:p>
            <a:r>
              <a:rPr lang="sl-SI" dirty="0"/>
              <a:t>Natančnejša opredelitev predmeta določena v 68. – 70.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Čistilo</a:t>
            </a:r>
            <a:r>
              <a:rPr lang="sl-SI" dirty="0">
                <a:solidFill>
                  <a:srgbClr val="92D050"/>
                </a:solidFill>
              </a:rPr>
              <a:t>« pomeni univerzalno čistilo, čistilo za sanitarne prostore, čistilo za okna, detergent za ročno pomivanje posode, detergent za pomivalne stroje in detergent za pranje perila, vključno s sredstvom za izpiranje za pomivalne stroje in sredstvom za odstranjevanje madežev pred strojnim pranjem</a:t>
            </a:r>
          </a:p>
          <a:p>
            <a:pPr marL="0" indent="0">
              <a:buNone/>
            </a:pPr>
            <a:r>
              <a:rPr lang="sl-SI" dirty="0">
                <a:solidFill>
                  <a:srgbClr val="92D050"/>
                </a:solidFill>
              </a:rPr>
              <a:t>»</a:t>
            </a:r>
            <a:r>
              <a:rPr lang="sl-SI" u="sng" dirty="0">
                <a:solidFill>
                  <a:srgbClr val="92D050"/>
                </a:solidFill>
              </a:rPr>
              <a:t>Storitve čiščenja</a:t>
            </a:r>
            <a:r>
              <a:rPr lang="sl-SI" dirty="0">
                <a:solidFill>
                  <a:srgbClr val="92D050"/>
                </a:solidFill>
              </a:rPr>
              <a:t>« pomeni fizikalen oziroma kemijski postopek, ki se izvaja za odstranjevanje umazanije, onesnaževalcev in odpadkov ter zagotavljanje ustrezne ravni higiene in pri katerem se uporabljajo čistila in pripomočki za čiščenje</a:t>
            </a:r>
          </a:p>
          <a:p>
            <a:pPr marL="0" indent="0">
              <a:buNone/>
            </a:pPr>
            <a:r>
              <a:rPr lang="sl-SI" dirty="0">
                <a:solidFill>
                  <a:srgbClr val="92D050"/>
                </a:solidFill>
              </a:rPr>
              <a:t>»</a:t>
            </a:r>
            <a:r>
              <a:rPr lang="sl-SI" u="sng" dirty="0">
                <a:solidFill>
                  <a:srgbClr val="92D050"/>
                </a:solidFill>
              </a:rPr>
              <a:t>Storitve pranja perila</a:t>
            </a:r>
            <a:r>
              <a:rPr lang="sl-SI" dirty="0">
                <a:solidFill>
                  <a:srgbClr val="92D050"/>
                </a:solidFill>
              </a:rPr>
              <a:t>« pomeni fizikalen oziroma kemijski postopek, ki se izvaja z namenom odstranjevanja umazanije in onesnaževalcev s tekstila ter zagotavljanja ustrezne ravni higiene in pri katerem se uporabljajo čistila in pripomočki za čiščenje</a:t>
            </a:r>
          </a:p>
          <a:p>
            <a:r>
              <a:rPr lang="sl-SI" dirty="0"/>
              <a:t>Cilj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univerzalnih čistil, ki ustrezajo kriterijem glede strupenosti za vodne organizme in zahtevam za pridobitev znaka za okolje EU za čistila za trdne površine glede izločenih ali prepovedanih sestavin, znaša glede na prostornino vseh artiklov univerzalnih čistil najmanj 30 %</a:t>
            </a:r>
            <a:endParaRPr lang="sl-SI" dirty="0"/>
          </a:p>
        </p:txBody>
      </p:sp>
    </p:spTree>
    <p:extLst>
      <p:ext uri="{BB962C8B-B14F-4D97-AF65-F5344CB8AC3E}">
        <p14:creationId xmlns:p14="http://schemas.microsoft.com/office/powerpoint/2010/main" val="3287796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3000" dirty="0">
                <a:solidFill>
                  <a:srgbClr val="00B050"/>
                </a:solidFill>
              </a:rPr>
              <a:t>Prenova ureditve o zelenem javnem naročanju	II</a:t>
            </a:r>
            <a:endParaRPr lang="sl-SI" sz="3000" dirty="0"/>
          </a:p>
        </p:txBody>
      </p:sp>
      <p:sp>
        <p:nvSpPr>
          <p:cNvPr id="3" name="Označba mesta besedila 2"/>
          <p:cNvSpPr>
            <a:spLocks noGrp="1"/>
          </p:cNvSpPr>
          <p:nvPr>
            <p:ph type="body" sz="quarter" idx="10"/>
          </p:nvPr>
        </p:nvSpPr>
        <p:spPr/>
        <p:txBody>
          <a:bodyPr/>
          <a:lstStyle/>
          <a:p>
            <a:r>
              <a:rPr lang="sl-SI" dirty="0"/>
              <a:t>Uredba ne določa več konkretnih </a:t>
            </a:r>
            <a:r>
              <a:rPr lang="sl-SI" dirty="0" err="1"/>
              <a:t>okoljskih</a:t>
            </a:r>
            <a:r>
              <a:rPr lang="sl-SI" dirty="0"/>
              <a:t> zahtev – omogoča večjo fleksibilnost naročnikom pri doseganju ciljev</a:t>
            </a:r>
          </a:p>
          <a:p>
            <a:r>
              <a:rPr lang="sl-SI" dirty="0"/>
              <a:t>Obvezna za več predmetov javnega naročanja</a:t>
            </a:r>
          </a:p>
          <a:p>
            <a:r>
              <a:rPr lang="sl-SI" dirty="0"/>
              <a:t>Poudarjeni so vidiki krožnega gospodarstva in upoštevanje stroškov v celotni življenjski dobi in vzpostavitev sistema ravnanja z okoljem in pridobitev znaka za okolje tipa I ter izboljšanje svojega in </a:t>
            </a:r>
            <a:r>
              <a:rPr lang="sl-SI" dirty="0" err="1"/>
              <a:t>izdelkovega</a:t>
            </a:r>
            <a:r>
              <a:rPr lang="sl-SI" dirty="0"/>
              <a:t> </a:t>
            </a:r>
            <a:r>
              <a:rPr lang="sl-SI" dirty="0" err="1"/>
              <a:t>ogljičnega</a:t>
            </a:r>
            <a:r>
              <a:rPr lang="sl-SI" dirty="0"/>
              <a:t> vtisa</a:t>
            </a:r>
          </a:p>
        </p:txBody>
      </p:sp>
    </p:spTree>
    <p:extLst>
      <p:ext uri="{BB962C8B-B14F-4D97-AF65-F5344CB8AC3E}">
        <p14:creationId xmlns:p14="http://schemas.microsoft.com/office/powerpoint/2010/main" val="1996330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Autofit/>
          </a:bodyPr>
          <a:lstStyle/>
          <a:p>
            <a:r>
              <a:rPr lang="sl-SI" sz="3400" dirty="0">
                <a:solidFill>
                  <a:srgbClr val="00B050"/>
                </a:solidFill>
              </a:rPr>
              <a:t>Vrtnarske storitve, kmetijski in drugi proizvodi ter oprema in stroji za vrtnarjenje</a:t>
            </a:r>
            <a:endParaRPr lang="sl-SI" sz="3400" dirty="0"/>
          </a:p>
        </p:txBody>
      </p:sp>
      <p:sp>
        <p:nvSpPr>
          <p:cNvPr id="3" name="Označba mesta besedila 2"/>
          <p:cNvSpPr>
            <a:spLocks noGrp="1"/>
          </p:cNvSpPr>
          <p:nvPr>
            <p:ph type="body" sz="quarter" idx="10"/>
          </p:nvPr>
        </p:nvSpPr>
        <p:spPr/>
        <p:txBody>
          <a:bodyPr>
            <a:normAutofit fontScale="47500" lnSpcReduction="20000"/>
          </a:bodyPr>
          <a:lstStyle/>
          <a:p>
            <a:r>
              <a:rPr lang="sl-SI" dirty="0"/>
              <a:t>Primeri se uporabljajo, kadar so predmet naročanja </a:t>
            </a:r>
            <a:r>
              <a:rPr lang="pl-PL" dirty="0"/>
              <a:t>vrtnarske storitve, kmetijski in drugi proizvodi ter oprema in stroji za vrtnarjenje</a:t>
            </a:r>
          </a:p>
          <a:p>
            <a:r>
              <a:rPr lang="sl-SI" dirty="0"/>
              <a:t>Natančnejša opredelitev predmeta določena v 71. – 76. točki Priloge 1 Uredbe o </a:t>
            </a:r>
            <a:r>
              <a:rPr lang="sl-SI" dirty="0" err="1"/>
              <a:t>ZeJN</a:t>
            </a:r>
            <a:r>
              <a:rPr lang="sl-SI" dirty="0"/>
              <a:t>:</a:t>
            </a:r>
          </a:p>
          <a:p>
            <a:pPr marL="0" indent="0">
              <a:buNone/>
            </a:pPr>
            <a:r>
              <a:rPr lang="sl-SI" dirty="0">
                <a:solidFill>
                  <a:srgbClr val="92D050"/>
                </a:solidFill>
              </a:rPr>
              <a:t>»</a:t>
            </a:r>
            <a:r>
              <a:rPr lang="sl-SI" u="sng" dirty="0">
                <a:solidFill>
                  <a:srgbClr val="92D050"/>
                </a:solidFill>
              </a:rPr>
              <a:t>Kmetijski in drugi proizvodi ter oprema in stroj za vrtnarjenje</a:t>
            </a:r>
            <a:r>
              <a:rPr lang="sl-SI" dirty="0">
                <a:solidFill>
                  <a:srgbClr val="92D050"/>
                </a:solidFill>
              </a:rPr>
              <a:t>« pomeni sredstva za izboljšanje tal, okrasne rastline, namakalne sisteme, vrtne stroje, mazivna olja, herbicide in pesticide, invazivne rastline, ki so potrebni za vzdrževanje javnih zelenih površin, razen vrtnega pohištva, lahkih in težkih vozil, uniform za osebje in vrtnih tekstilnih dodatkov vrtov</a:t>
            </a:r>
          </a:p>
          <a:p>
            <a:pPr marL="0" indent="0">
              <a:buNone/>
            </a:pPr>
            <a:r>
              <a:rPr lang="sl-SI" dirty="0">
                <a:solidFill>
                  <a:srgbClr val="92D050"/>
                </a:solidFill>
              </a:rPr>
              <a:t>»</a:t>
            </a:r>
            <a:r>
              <a:rPr lang="sl-SI" u="sng" dirty="0">
                <a:solidFill>
                  <a:srgbClr val="92D050"/>
                </a:solidFill>
              </a:rPr>
              <a:t>Vrtni stroj</a:t>
            </a:r>
            <a:r>
              <a:rPr lang="sl-SI" dirty="0">
                <a:solidFill>
                  <a:srgbClr val="92D050"/>
                </a:solidFill>
              </a:rPr>
              <a:t>« pomeni stroj za vrtnarjenje z motorjem na gorivo, električnim motorjem, baterijo, ki se lahko polni, ali na ročni pogon, kot je vrtna kosilnica, vključno s traktorsko kosilnico, </a:t>
            </a:r>
            <a:r>
              <a:rPr lang="sl-SI" dirty="0" err="1">
                <a:solidFill>
                  <a:srgbClr val="92D050"/>
                </a:solidFill>
              </a:rPr>
              <a:t>vertikulator</a:t>
            </a:r>
            <a:r>
              <a:rPr lang="sl-SI" dirty="0">
                <a:solidFill>
                  <a:srgbClr val="92D050"/>
                </a:solidFill>
              </a:rPr>
              <a:t>, žaga za dračje, verižna žaga, kosilnica na nitko, obrezovalnik in  škarje za živo mejo, </a:t>
            </a:r>
            <a:r>
              <a:rPr lang="sl-SI" dirty="0" err="1">
                <a:solidFill>
                  <a:srgbClr val="92D050"/>
                </a:solidFill>
              </a:rPr>
              <a:t>pobiralnik</a:t>
            </a:r>
            <a:r>
              <a:rPr lang="sl-SI" dirty="0">
                <a:solidFill>
                  <a:srgbClr val="92D050"/>
                </a:solidFill>
              </a:rPr>
              <a:t> in pihalnik listja, avtomatska kosa, avtomatska motika, rotacijski kultivator in drobilnik za kompost</a:t>
            </a:r>
          </a:p>
          <a:p>
            <a:pPr marL="0" indent="0">
              <a:buNone/>
            </a:pPr>
            <a:r>
              <a:rPr lang="sl-SI" dirty="0">
                <a:solidFill>
                  <a:srgbClr val="92D050"/>
                </a:solidFill>
              </a:rPr>
              <a:t>»</a:t>
            </a:r>
            <a:r>
              <a:rPr lang="sl-SI" u="sng" dirty="0">
                <a:solidFill>
                  <a:srgbClr val="92D050"/>
                </a:solidFill>
              </a:rPr>
              <a:t>Namakalni sistem</a:t>
            </a:r>
            <a:r>
              <a:rPr lang="sl-SI" dirty="0">
                <a:solidFill>
                  <a:srgbClr val="92D050"/>
                </a:solidFill>
              </a:rPr>
              <a:t>« pomeni avtomatsko ali ročno krmiljen sistem za nadzemno, kapljično ali podzemno umetno dodajanje vode v zemljo za potrebe urejanja zelenih površin ali kmetovanje, ki se uporablja za pomoč pri rasti kulturnih rastlin na suhih območjih in obdobjih leta, ko je padavin premalo za normalno rast, in ki poleg tega varuje pred zmrzaljo, preprečuje rast nekaterih plevelov in preprečuje zbijanje prsti</a:t>
            </a:r>
          </a:p>
          <a:p>
            <a:pPr marL="0" indent="0">
              <a:buNone/>
            </a:pPr>
            <a:r>
              <a:rPr lang="sl-SI" dirty="0">
                <a:solidFill>
                  <a:srgbClr val="92D050"/>
                </a:solidFill>
              </a:rPr>
              <a:t>»</a:t>
            </a:r>
            <a:r>
              <a:rPr lang="sl-SI" u="sng" dirty="0">
                <a:solidFill>
                  <a:srgbClr val="92D050"/>
                </a:solidFill>
              </a:rPr>
              <a:t>Sredstvo za izboljšanje tal</a:t>
            </a:r>
            <a:r>
              <a:rPr lang="sl-SI" dirty="0">
                <a:solidFill>
                  <a:srgbClr val="92D050"/>
                </a:solidFill>
              </a:rPr>
              <a:t>« pomeni snov, ki se občasno vnaša v tla za izboljšanje plodnosti in vključuje snovi, kot so kompost, gnojila, </a:t>
            </a:r>
            <a:r>
              <a:rPr lang="sl-SI" dirty="0" err="1">
                <a:solidFill>
                  <a:srgbClr val="92D050"/>
                </a:solidFill>
              </a:rPr>
              <a:t>nastelja</a:t>
            </a:r>
            <a:r>
              <a:rPr lang="sl-SI" dirty="0">
                <a:solidFill>
                  <a:srgbClr val="92D050"/>
                </a:solidFill>
              </a:rPr>
              <a:t> ali zastirka ekološkega izvora, apnenec in glinene kroglice</a:t>
            </a:r>
          </a:p>
          <a:p>
            <a:pPr marL="0" indent="0">
              <a:buNone/>
            </a:pPr>
            <a:r>
              <a:rPr lang="sl-SI" dirty="0">
                <a:solidFill>
                  <a:srgbClr val="92D050"/>
                </a:solidFill>
              </a:rPr>
              <a:t>»</a:t>
            </a:r>
            <a:r>
              <a:rPr lang="sl-SI" u="sng" dirty="0">
                <a:solidFill>
                  <a:srgbClr val="92D050"/>
                </a:solidFill>
              </a:rPr>
              <a:t>Okrasna rastlina</a:t>
            </a:r>
            <a:r>
              <a:rPr lang="sl-SI" dirty="0">
                <a:solidFill>
                  <a:srgbClr val="92D050"/>
                </a:solidFill>
              </a:rPr>
              <a:t>« pomeni domorodno ali tujerodno rastlino, ki jo človek zasadi v okrasne namene, pri čemer ločimo zelnate in lesnate vrste okrasnih rastlin, zelnate okrasne rastline pa delimo na enoletnice, dvoletnice in trajnice</a:t>
            </a:r>
          </a:p>
          <a:p>
            <a:pPr marL="0" indent="0">
              <a:buNone/>
            </a:pPr>
            <a:r>
              <a:rPr lang="sl-SI" dirty="0">
                <a:solidFill>
                  <a:srgbClr val="92D050"/>
                </a:solidFill>
              </a:rPr>
              <a:t>»</a:t>
            </a:r>
            <a:r>
              <a:rPr lang="sl-SI" u="sng" dirty="0">
                <a:solidFill>
                  <a:srgbClr val="92D050"/>
                </a:solidFill>
              </a:rPr>
              <a:t>Vrtnarska storitev</a:t>
            </a:r>
            <a:r>
              <a:rPr lang="sl-SI" dirty="0">
                <a:solidFill>
                  <a:srgbClr val="92D050"/>
                </a:solidFill>
              </a:rPr>
              <a:t>« pomeni storitev vzdrževanja javnih zelenih površin</a:t>
            </a:r>
          </a:p>
        </p:txBody>
      </p:sp>
    </p:spTree>
    <p:extLst>
      <p:ext uri="{BB962C8B-B14F-4D97-AF65-F5344CB8AC3E}">
        <p14:creationId xmlns:p14="http://schemas.microsoft.com/office/powerpoint/2010/main" val="3477166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628650" y="365126"/>
            <a:ext cx="8241030" cy="1325563"/>
          </a:xfrm>
        </p:spPr>
        <p:txBody>
          <a:bodyPr>
            <a:noAutofit/>
          </a:bodyPr>
          <a:lstStyle/>
          <a:p>
            <a:r>
              <a:rPr lang="sl-SI" sz="3400" dirty="0">
                <a:solidFill>
                  <a:srgbClr val="00B050"/>
                </a:solidFill>
              </a:rPr>
              <a:t>Vrtnarske storitve, kmetijski in drugi proizvodi ter oprema in stroji za vrtnarjenje		II</a:t>
            </a:r>
            <a:endParaRPr lang="sl-SI" sz="3400" dirty="0"/>
          </a:p>
        </p:txBody>
      </p:sp>
      <p:sp>
        <p:nvSpPr>
          <p:cNvPr id="3" name="Označba mesta besedila 2"/>
          <p:cNvSpPr>
            <a:spLocks noGrp="1"/>
          </p:cNvSpPr>
          <p:nvPr>
            <p:ph type="body" sz="quarter" idx="10"/>
          </p:nvPr>
        </p:nvSpPr>
        <p:spPr/>
        <p:txBody>
          <a:bodyPr>
            <a:normAutofit fontScale="92500" lnSpcReduction="20000"/>
          </a:bodyPr>
          <a:lstStyle/>
          <a:p>
            <a:r>
              <a:rPr lang="sl-SI" dirty="0"/>
              <a:t>Cilji </a:t>
            </a:r>
            <a:r>
              <a:rPr lang="sl-SI" sz="2700" dirty="0"/>
              <a:t>iz</a:t>
            </a:r>
            <a:r>
              <a:rPr lang="sl-SI" dirty="0"/>
              <a:t> Uredbe o </a:t>
            </a:r>
            <a:r>
              <a:rPr lang="sl-SI" dirty="0" err="1"/>
              <a:t>ZeJN</a:t>
            </a:r>
            <a:r>
              <a:rPr lang="sl-SI" dirty="0"/>
              <a:t>:</a:t>
            </a:r>
          </a:p>
          <a:p>
            <a:pPr marL="0" indent="0">
              <a:buNone/>
            </a:pPr>
            <a:r>
              <a:rPr lang="sl-SI" dirty="0">
                <a:solidFill>
                  <a:srgbClr val="00B050"/>
                </a:solidFill>
              </a:rPr>
              <a:t>- delež okrasnih rastlin, ki so prilagojene lokalnim razmeram gojenja, znaša najmanj 70 %, pri čemer ni dopustno naročati invazivnih tujerodnih vrst okrasnih rastlin</a:t>
            </a:r>
          </a:p>
          <a:p>
            <a:pPr marL="0" indent="0">
              <a:buNone/>
            </a:pPr>
            <a:r>
              <a:rPr lang="sl-SI" dirty="0">
                <a:solidFill>
                  <a:srgbClr val="00B050"/>
                </a:solidFill>
              </a:rPr>
              <a:t>- delež okrasnih medonosnih rastlin znaša najmanj 25 %</a:t>
            </a:r>
          </a:p>
          <a:p>
            <a:pPr marL="0" indent="0">
              <a:buNone/>
            </a:pPr>
            <a:r>
              <a:rPr lang="sl-SI" dirty="0">
                <a:solidFill>
                  <a:srgbClr val="00B050"/>
                </a:solidFill>
              </a:rPr>
              <a:t>- delež namakalnih sistemov, ki niso namenjeni namakanju kmetijskih zemljišč in so prilagodljivi glede količine vode, ki se porazdeljuje po območjih, znaša najmanj 60 %</a:t>
            </a:r>
          </a:p>
          <a:p>
            <a:pPr marL="0" indent="0">
              <a:buNone/>
            </a:pPr>
            <a:r>
              <a:rPr lang="sl-SI" dirty="0">
                <a:solidFill>
                  <a:srgbClr val="00B050"/>
                </a:solidFill>
              </a:rPr>
              <a:t>- delež namakalnih sistemov, ki niso namenjeni namakanju kmetijskih zemljišč in uporabljajo deževnico, znaša najmanj 25 %</a:t>
            </a:r>
            <a:endParaRPr lang="sl-SI" dirty="0"/>
          </a:p>
        </p:txBody>
      </p:sp>
    </p:spTree>
    <p:extLst>
      <p:ext uri="{BB962C8B-B14F-4D97-AF65-F5344CB8AC3E}">
        <p14:creationId xmlns:p14="http://schemas.microsoft.com/office/powerpoint/2010/main" val="20703701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Kontaktne točke</a:t>
            </a:r>
            <a:endParaRPr lang="sl-SI" sz="4000" dirty="0"/>
          </a:p>
        </p:txBody>
      </p:sp>
      <p:sp>
        <p:nvSpPr>
          <p:cNvPr id="3" name="Označba mesta besedila 2"/>
          <p:cNvSpPr>
            <a:spLocks noGrp="1"/>
          </p:cNvSpPr>
          <p:nvPr>
            <p:ph type="body" sz="quarter" idx="10"/>
          </p:nvPr>
        </p:nvSpPr>
        <p:spPr/>
        <p:txBody>
          <a:bodyPr/>
          <a:lstStyle/>
          <a:p>
            <a:r>
              <a:rPr lang="sl-SI" dirty="0"/>
              <a:t>Zagotavljanje strokovne pomoči glede vprašanj o zelenem javnem naročanju, vezanih na področje dela posameznega resorja oziroma posamezen predmet zelenega javnega naročanja</a:t>
            </a:r>
          </a:p>
          <a:p>
            <a:r>
              <a:rPr lang="sl-SI" dirty="0"/>
              <a:t>Objavljene na spletni strani Direktorata za javno naročanje: </a:t>
            </a:r>
            <a:r>
              <a:rPr lang="sl-SI" dirty="0">
                <a:hlinkClick r:id="rId2"/>
              </a:rPr>
              <a:t>http://www.djn.mju.gov.si/sistem-javnega-narocanja/zeleno-jn</a:t>
            </a:r>
            <a:endParaRPr lang="sl-SI" dirty="0"/>
          </a:p>
        </p:txBody>
      </p:sp>
    </p:spTree>
    <p:extLst>
      <p:ext uri="{BB962C8B-B14F-4D97-AF65-F5344CB8AC3E}">
        <p14:creationId xmlns:p14="http://schemas.microsoft.com/office/powerpoint/2010/main" val="14579833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Kontaktne točke</a:t>
            </a:r>
            <a:endParaRPr lang="sl-SI" sz="4000" dirty="0"/>
          </a:p>
        </p:txBody>
      </p:sp>
      <p:sp>
        <p:nvSpPr>
          <p:cNvPr id="3" name="Označba mesta besedila 2"/>
          <p:cNvSpPr>
            <a:spLocks noGrp="1"/>
          </p:cNvSpPr>
          <p:nvPr>
            <p:ph type="body" sz="quarter" idx="10"/>
          </p:nvPr>
        </p:nvSpPr>
        <p:spPr/>
        <p:txBody>
          <a:bodyPr/>
          <a:lstStyle/>
          <a:p>
            <a:endParaRPr lang="sl-SI" dirty="0"/>
          </a:p>
        </p:txBody>
      </p:sp>
      <p:pic>
        <p:nvPicPr>
          <p:cNvPr id="4" name="Slika 3"/>
          <p:cNvPicPr>
            <a:picLocks noChangeAspect="1"/>
          </p:cNvPicPr>
          <p:nvPr/>
        </p:nvPicPr>
        <p:blipFill>
          <a:blip r:embed="rId2"/>
          <a:stretch>
            <a:fillRect/>
          </a:stretch>
        </p:blipFill>
        <p:spPr>
          <a:xfrm>
            <a:off x="273601" y="1996426"/>
            <a:ext cx="4298399" cy="3323431"/>
          </a:xfrm>
          <a:prstGeom prst="rect">
            <a:avLst/>
          </a:prstGeom>
        </p:spPr>
      </p:pic>
      <p:pic>
        <p:nvPicPr>
          <p:cNvPr id="5" name="Slika 4"/>
          <p:cNvPicPr>
            <a:picLocks noChangeAspect="1"/>
          </p:cNvPicPr>
          <p:nvPr/>
        </p:nvPicPr>
        <p:blipFill>
          <a:blip r:embed="rId3"/>
          <a:stretch>
            <a:fillRect/>
          </a:stretch>
        </p:blipFill>
        <p:spPr>
          <a:xfrm>
            <a:off x="4572000" y="2130108"/>
            <a:ext cx="4329426" cy="3056065"/>
          </a:xfrm>
          <a:prstGeom prst="rect">
            <a:avLst/>
          </a:prstGeom>
        </p:spPr>
      </p:pic>
    </p:spTree>
    <p:extLst>
      <p:ext uri="{BB962C8B-B14F-4D97-AF65-F5344CB8AC3E}">
        <p14:creationId xmlns:p14="http://schemas.microsoft.com/office/powerpoint/2010/main" val="9054883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sl-SI"/>
          </a:p>
        </p:txBody>
      </p:sp>
      <p:sp>
        <p:nvSpPr>
          <p:cNvPr id="3" name="Označba mesta besedila 2"/>
          <p:cNvSpPr>
            <a:spLocks noGrp="1"/>
          </p:cNvSpPr>
          <p:nvPr>
            <p:ph type="body" sz="quarter" idx="10"/>
          </p:nvPr>
        </p:nvSpPr>
        <p:spPr/>
        <p:txBody>
          <a:bodyPr/>
          <a:lstStyle/>
          <a:p>
            <a:pPr marL="0" indent="0" algn="ctr">
              <a:buNone/>
            </a:pPr>
            <a:endParaRPr lang="sl-SI" b="1" dirty="0">
              <a:solidFill>
                <a:srgbClr val="323232"/>
              </a:solidFill>
              <a:latin typeface="Book Antiqua"/>
            </a:endParaRPr>
          </a:p>
          <a:p>
            <a:pPr marL="0" indent="0" algn="ctr">
              <a:buNone/>
            </a:pPr>
            <a:endParaRPr lang="sl-SI" b="1" dirty="0">
              <a:solidFill>
                <a:srgbClr val="323232"/>
              </a:solidFill>
              <a:latin typeface="Book Antiqua"/>
            </a:endParaRPr>
          </a:p>
          <a:p>
            <a:pPr marL="0" indent="0" algn="ctr">
              <a:buNone/>
            </a:pPr>
            <a:endParaRPr lang="sl-SI" b="1" dirty="0">
              <a:solidFill>
                <a:srgbClr val="323232"/>
              </a:solidFill>
              <a:latin typeface="Book Antiqua"/>
            </a:endParaRPr>
          </a:p>
          <a:p>
            <a:pPr marL="0" indent="0" algn="ctr">
              <a:buNone/>
            </a:pPr>
            <a:endParaRPr lang="sl-SI" b="1" dirty="0">
              <a:solidFill>
                <a:srgbClr val="323232"/>
              </a:solidFill>
              <a:latin typeface="Book Antiqua"/>
            </a:endParaRPr>
          </a:p>
          <a:p>
            <a:pPr marL="0" indent="0" algn="ctr">
              <a:buNone/>
            </a:pPr>
            <a:r>
              <a:rPr lang="sl-SI" b="1" dirty="0">
                <a:solidFill>
                  <a:srgbClr val="323232"/>
                </a:solidFill>
                <a:latin typeface="Book Antiqua"/>
              </a:rPr>
              <a:t>Hvala za vašo pozornost !</a:t>
            </a:r>
            <a:endParaRPr lang="sl-SI" dirty="0"/>
          </a:p>
        </p:txBody>
      </p:sp>
    </p:spTree>
    <p:extLst>
      <p:ext uri="{BB962C8B-B14F-4D97-AF65-F5344CB8AC3E}">
        <p14:creationId xmlns:p14="http://schemas.microsoft.com/office/powerpoint/2010/main" val="35514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Predmeti </a:t>
            </a:r>
            <a:r>
              <a:rPr lang="sl-SI" sz="4000" dirty="0" err="1">
                <a:solidFill>
                  <a:srgbClr val="00B050"/>
                </a:solidFill>
              </a:rPr>
              <a:t>ZeJN</a:t>
            </a:r>
            <a:endParaRPr lang="sl-SI" sz="4000" dirty="0"/>
          </a:p>
        </p:txBody>
      </p:sp>
      <p:sp>
        <p:nvSpPr>
          <p:cNvPr id="3" name="Označba mesta besedila 2"/>
          <p:cNvSpPr>
            <a:spLocks noGrp="1"/>
          </p:cNvSpPr>
          <p:nvPr>
            <p:ph type="body" sz="quarter" idx="10"/>
          </p:nvPr>
        </p:nvSpPr>
        <p:spPr/>
        <p:txBody>
          <a:bodyPr>
            <a:normAutofit fontScale="70000" lnSpcReduction="20000"/>
          </a:bodyPr>
          <a:lstStyle/>
          <a:p>
            <a:r>
              <a:rPr lang="sl-SI" dirty="0"/>
              <a:t>20 predmetov</a:t>
            </a:r>
          </a:p>
          <a:p>
            <a:r>
              <a:rPr lang="sl-SI" dirty="0"/>
              <a:t>Prej 12 predmetov</a:t>
            </a:r>
          </a:p>
          <a:p>
            <a:r>
              <a:rPr lang="sl-SI" dirty="0"/>
              <a:t>Po novem bo </a:t>
            </a:r>
            <a:r>
              <a:rPr lang="sl-SI" dirty="0" err="1"/>
              <a:t>ZeJN</a:t>
            </a:r>
            <a:r>
              <a:rPr lang="sl-SI" dirty="0"/>
              <a:t> obvezno še za:</a:t>
            </a:r>
          </a:p>
          <a:p>
            <a:pPr marL="727075" indent="-457200">
              <a:buFont typeface="Wingdings" panose="05000000000000000000" pitchFamily="2" charset="2"/>
              <a:buChar char="§"/>
            </a:pPr>
            <a:r>
              <a:rPr lang="sl-SI" dirty="0"/>
              <a:t>Projektiranje oziroma izvedbo gradnje cest</a:t>
            </a:r>
          </a:p>
          <a:p>
            <a:pPr marL="727075" indent="-457200">
              <a:buFont typeface="Wingdings" panose="05000000000000000000" pitchFamily="2" charset="2"/>
              <a:buChar char="§"/>
            </a:pPr>
            <a:r>
              <a:rPr lang="sl-SI" dirty="0"/>
              <a:t>Cestno razsvetljavo in prometno signalizacijo</a:t>
            </a:r>
          </a:p>
          <a:p>
            <a:pPr marL="727075" indent="-457200">
              <a:buFont typeface="Wingdings" panose="05000000000000000000" pitchFamily="2" charset="2"/>
              <a:buChar char="§"/>
            </a:pPr>
            <a:r>
              <a:rPr lang="sl-SI" dirty="0"/>
              <a:t>Razsvetljavo v notranjih prostorih</a:t>
            </a:r>
          </a:p>
          <a:p>
            <a:pPr marL="727075" indent="-457200">
              <a:buFont typeface="Wingdings" panose="05000000000000000000" pitchFamily="2" charset="2"/>
              <a:buChar char="§"/>
            </a:pPr>
            <a:r>
              <a:rPr lang="sl-SI" dirty="0"/>
              <a:t>Grelnike vode oziroma prostorov ter hranilnike tople vode</a:t>
            </a:r>
          </a:p>
          <a:p>
            <a:pPr marL="727075" indent="-457200">
              <a:buFont typeface="Wingdings" panose="05000000000000000000" pitchFamily="2" charset="2"/>
              <a:buChar char="§"/>
            </a:pPr>
            <a:r>
              <a:rPr lang="sl-SI" dirty="0"/>
              <a:t>Sanitarne armature</a:t>
            </a:r>
          </a:p>
          <a:p>
            <a:pPr marL="727075" indent="-457200">
              <a:buFont typeface="Wingdings" panose="05000000000000000000" pitchFamily="2" charset="2"/>
              <a:buChar char="§"/>
            </a:pPr>
            <a:r>
              <a:rPr lang="sl-SI" dirty="0"/>
              <a:t>Opremo za stranišča na splakovanje in opremo za pisoarje</a:t>
            </a:r>
          </a:p>
          <a:p>
            <a:pPr marL="727075" indent="-457200">
              <a:buFont typeface="Wingdings" panose="05000000000000000000" pitchFamily="2" charset="2"/>
              <a:buChar char="§"/>
            </a:pPr>
            <a:r>
              <a:rPr lang="sl-SI" dirty="0"/>
              <a:t>Stenske plošče</a:t>
            </a:r>
          </a:p>
          <a:p>
            <a:pPr marL="727075" indent="-457200">
              <a:buFont typeface="Wingdings" panose="05000000000000000000" pitchFamily="2" charset="2"/>
              <a:buChar char="§"/>
            </a:pPr>
            <a:r>
              <a:rPr lang="sl-SI" dirty="0"/>
              <a:t>Tekstilne izdelke</a:t>
            </a:r>
          </a:p>
          <a:p>
            <a:pPr marL="727075" indent="-457200">
              <a:buFont typeface="Wingdings" panose="05000000000000000000" pitchFamily="2" charset="2"/>
              <a:buChar char="§"/>
            </a:pPr>
            <a:r>
              <a:rPr lang="sl-SI" dirty="0"/>
              <a:t>Kmetijske in druge proizvode ter opremo in stroje za vrtnarjenje</a:t>
            </a:r>
          </a:p>
          <a:p>
            <a:endParaRPr lang="sl-SI" dirty="0"/>
          </a:p>
        </p:txBody>
      </p:sp>
    </p:spTree>
    <p:extLst>
      <p:ext uri="{BB962C8B-B14F-4D97-AF65-F5344CB8AC3E}">
        <p14:creationId xmlns:p14="http://schemas.microsoft.com/office/powerpoint/2010/main" val="1991567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Izjeme od </a:t>
            </a:r>
            <a:r>
              <a:rPr lang="sl-SI" sz="4000" dirty="0" err="1">
                <a:solidFill>
                  <a:srgbClr val="00B050"/>
                </a:solidFill>
              </a:rPr>
              <a:t>ZeJN</a:t>
            </a:r>
            <a:endParaRPr lang="sl-SI" sz="4000" dirty="0"/>
          </a:p>
        </p:txBody>
      </p:sp>
      <p:sp>
        <p:nvSpPr>
          <p:cNvPr id="3" name="Označba mesta besedila 2"/>
          <p:cNvSpPr>
            <a:spLocks noGrp="1"/>
          </p:cNvSpPr>
          <p:nvPr>
            <p:ph type="body" sz="quarter" idx="10"/>
          </p:nvPr>
        </p:nvSpPr>
        <p:spPr/>
        <p:txBody>
          <a:bodyPr>
            <a:normAutofit/>
          </a:bodyPr>
          <a:lstStyle/>
          <a:p>
            <a:pPr marL="342900" indent="-342900"/>
            <a:r>
              <a:rPr lang="sl-SI" dirty="0"/>
              <a:t>Ko se blago, storitve ali gradnje naročajo v humanitarne namene; </a:t>
            </a:r>
          </a:p>
          <a:p>
            <a:pPr marL="342900" indent="-342900"/>
            <a:r>
              <a:rPr lang="sl-SI" dirty="0"/>
              <a:t>Ko se blago, storitve ali gradnje naročajo za blagovne rezerve, ko je treba zaradi varnostnih ali higienskih zahtev upoštevati drugačne standarde; </a:t>
            </a:r>
          </a:p>
          <a:p>
            <a:pPr marL="342900" indent="-342900"/>
            <a:r>
              <a:rPr lang="sl-SI" dirty="0"/>
              <a:t>Ko je predmet javnega naročanja stavbno pohištvo, ki je v primeru ugotovljene prekomerne hrupne prometne obremenjenosti na zasebni lastnini namenjeno zagotavljanju pasivne protihrupne zaščite.</a:t>
            </a:r>
          </a:p>
          <a:p>
            <a:endParaRPr lang="sl-SI" dirty="0"/>
          </a:p>
        </p:txBody>
      </p:sp>
    </p:spTree>
    <p:extLst>
      <p:ext uri="{BB962C8B-B14F-4D97-AF65-F5344CB8AC3E}">
        <p14:creationId xmlns:p14="http://schemas.microsoft.com/office/powerpoint/2010/main" val="214432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err="1">
                <a:solidFill>
                  <a:srgbClr val="00B050"/>
                </a:solidFill>
              </a:rPr>
              <a:t>Okoljski</a:t>
            </a:r>
            <a:r>
              <a:rPr lang="sl-SI" sz="4000" dirty="0">
                <a:solidFill>
                  <a:srgbClr val="00B050"/>
                </a:solidFill>
              </a:rPr>
              <a:t> cilji</a:t>
            </a:r>
            <a:endParaRPr lang="sl-SI" sz="4000" dirty="0"/>
          </a:p>
        </p:txBody>
      </p:sp>
      <p:sp>
        <p:nvSpPr>
          <p:cNvPr id="3" name="Označba mesta besedila 2"/>
          <p:cNvSpPr>
            <a:spLocks noGrp="1"/>
          </p:cNvSpPr>
          <p:nvPr>
            <p:ph type="body" sz="quarter" idx="10"/>
          </p:nvPr>
        </p:nvSpPr>
        <p:spPr/>
        <p:txBody>
          <a:bodyPr>
            <a:normAutofit fontScale="85000" lnSpcReduction="20000"/>
          </a:bodyPr>
          <a:lstStyle/>
          <a:p>
            <a:pPr marL="342900" indent="-342900"/>
            <a:r>
              <a:rPr lang="sl-SI" dirty="0"/>
              <a:t>Namesto dosedanjih obveznih zahtev uredba določa cilje za posamezne predmete pri vsakokratni oddaji naročila;</a:t>
            </a:r>
          </a:p>
          <a:p>
            <a:pPr marL="342900" indent="-342900"/>
            <a:r>
              <a:rPr lang="sl-SI" dirty="0"/>
              <a:t>29 ciljev za vse predmete javnega naročanja;</a:t>
            </a:r>
          </a:p>
          <a:p>
            <a:pPr marL="342900" indent="-342900"/>
            <a:r>
              <a:rPr lang="sl-SI" dirty="0"/>
              <a:t>Na primer: 15% živil mora biti ekoloških, 50% elektrike mora biti iz obnovljivih virov, 100% računalnikov mora biti energetsko najbolj učinkovitih, 90% električnih sijalk mora biti uvrščenih v najvišji energijski razred, dostopen na trgu, 90% pnevmatik mora biti uvrščenih v najvišji energijski razred, dostopen na trgu…</a:t>
            </a:r>
          </a:p>
          <a:p>
            <a:pPr marL="342900" indent="-342900"/>
            <a:r>
              <a:rPr lang="sl-SI" dirty="0"/>
              <a:t>Dodatne določbe glede opredelitve nizko- ali </a:t>
            </a:r>
            <a:r>
              <a:rPr lang="sl-SI" dirty="0" err="1"/>
              <a:t>brezogljičnih</a:t>
            </a:r>
            <a:r>
              <a:rPr lang="sl-SI" dirty="0"/>
              <a:t> alternativnih virov energije, projektiranja oziroma izvedbe gradnje stavb, </a:t>
            </a:r>
          </a:p>
          <a:p>
            <a:pPr marL="342900" indent="-342900"/>
            <a:r>
              <a:rPr lang="sl-SI" dirty="0"/>
              <a:t>Uredba omogoča tudi odstopanje od ciljev, če naročnik pri naslednjem naročilu zasleduje 2-kratnik cilja oz. 100% cilj</a:t>
            </a:r>
          </a:p>
          <a:p>
            <a:endParaRPr lang="sl-SI" dirty="0"/>
          </a:p>
        </p:txBody>
      </p:sp>
    </p:spTree>
    <p:extLst>
      <p:ext uri="{BB962C8B-B14F-4D97-AF65-F5344CB8AC3E}">
        <p14:creationId xmlns:p14="http://schemas.microsoft.com/office/powerpoint/2010/main" val="297630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Način vključevanja </a:t>
            </a:r>
            <a:r>
              <a:rPr lang="sl-SI" sz="4000" dirty="0" err="1">
                <a:solidFill>
                  <a:srgbClr val="00B050"/>
                </a:solidFill>
              </a:rPr>
              <a:t>okoljskih</a:t>
            </a:r>
            <a:r>
              <a:rPr lang="sl-SI" sz="4000" dirty="0">
                <a:solidFill>
                  <a:srgbClr val="00B050"/>
                </a:solidFill>
              </a:rPr>
              <a:t> vidikov</a:t>
            </a:r>
            <a:endParaRPr lang="sl-SI" sz="4000" dirty="0"/>
          </a:p>
        </p:txBody>
      </p:sp>
      <p:sp>
        <p:nvSpPr>
          <p:cNvPr id="3" name="Označba mesta besedila 2"/>
          <p:cNvSpPr>
            <a:spLocks noGrp="1"/>
          </p:cNvSpPr>
          <p:nvPr>
            <p:ph type="body" sz="quarter" idx="10"/>
          </p:nvPr>
        </p:nvSpPr>
        <p:spPr/>
        <p:txBody>
          <a:bodyPr>
            <a:normAutofit lnSpcReduction="10000"/>
          </a:bodyPr>
          <a:lstStyle/>
          <a:p>
            <a:pPr marL="630238" indent="-273050">
              <a:buFont typeface="Wingdings" panose="05000000000000000000" pitchFamily="2" charset="2"/>
              <a:buChar char="§"/>
            </a:pPr>
            <a:r>
              <a:rPr lang="sl-SI" dirty="0"/>
              <a:t>Opis javnega naročila;</a:t>
            </a:r>
          </a:p>
          <a:p>
            <a:pPr marL="630238" indent="-273050">
              <a:buFont typeface="Wingdings" panose="05000000000000000000" pitchFamily="2" charset="2"/>
              <a:buChar char="§"/>
            </a:pPr>
            <a:r>
              <a:rPr lang="sl-SI" dirty="0"/>
              <a:t>V </a:t>
            </a:r>
            <a:r>
              <a:rPr lang="sl-SI" u="sng" dirty="0"/>
              <a:t>tehničnih specifikacijah </a:t>
            </a:r>
            <a:r>
              <a:rPr lang="sl-SI" dirty="0"/>
              <a:t>kot tehnični standard, zahtevo glede delovanja, funkcionalnosti ali drugo značilnost predmeta javnega naročanja;</a:t>
            </a:r>
          </a:p>
          <a:p>
            <a:pPr marL="630238" indent="-273050">
              <a:buFont typeface="Wingdings" panose="05000000000000000000" pitchFamily="2" charset="2"/>
              <a:buChar char="§"/>
            </a:pPr>
            <a:r>
              <a:rPr lang="sl-SI" dirty="0"/>
              <a:t>Kot </a:t>
            </a:r>
            <a:r>
              <a:rPr lang="sl-SI" u="sng" dirty="0"/>
              <a:t>razlog za izključitev </a:t>
            </a:r>
            <a:r>
              <a:rPr lang="sl-SI" dirty="0"/>
              <a:t>iz a) točke šestega odstavka 75. člena ZJN-3;</a:t>
            </a:r>
          </a:p>
          <a:p>
            <a:pPr marL="630238" indent="-273050">
              <a:buFont typeface="Wingdings" panose="05000000000000000000" pitchFamily="2" charset="2"/>
              <a:buChar char="§"/>
            </a:pPr>
            <a:r>
              <a:rPr lang="sl-SI" dirty="0"/>
              <a:t>Kot </a:t>
            </a:r>
            <a:r>
              <a:rPr lang="sl-SI" u="sng" dirty="0"/>
              <a:t>pogoj za sodelovanje </a:t>
            </a:r>
            <a:r>
              <a:rPr lang="sl-SI" dirty="0"/>
              <a:t>gospodarskega subjekta; </a:t>
            </a:r>
          </a:p>
          <a:p>
            <a:pPr marL="630238" indent="-273050">
              <a:buFont typeface="Wingdings" panose="05000000000000000000" pitchFamily="2" charset="2"/>
              <a:buChar char="§"/>
            </a:pPr>
            <a:r>
              <a:rPr lang="sl-SI" dirty="0"/>
              <a:t>Kot </a:t>
            </a:r>
            <a:r>
              <a:rPr lang="sl-SI" u="sng" dirty="0"/>
              <a:t>merilo za oddajo </a:t>
            </a:r>
            <a:r>
              <a:rPr lang="sl-SI" dirty="0"/>
              <a:t>javnega naročila;</a:t>
            </a:r>
          </a:p>
          <a:p>
            <a:pPr marL="630238" indent="-273050">
              <a:buFont typeface="Wingdings" panose="05000000000000000000" pitchFamily="2" charset="2"/>
              <a:buChar char="§"/>
            </a:pPr>
            <a:r>
              <a:rPr lang="sl-SI" dirty="0"/>
              <a:t>Kot </a:t>
            </a:r>
            <a:r>
              <a:rPr lang="sl-SI" u="sng" dirty="0"/>
              <a:t>posebno določilo pogodbe</a:t>
            </a:r>
            <a:r>
              <a:rPr lang="sl-SI" dirty="0"/>
              <a:t>.</a:t>
            </a:r>
          </a:p>
        </p:txBody>
      </p:sp>
    </p:spTree>
    <p:extLst>
      <p:ext uri="{BB962C8B-B14F-4D97-AF65-F5344CB8AC3E}">
        <p14:creationId xmlns:p14="http://schemas.microsoft.com/office/powerpoint/2010/main" val="2474920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sz="4000" dirty="0">
                <a:solidFill>
                  <a:srgbClr val="00B050"/>
                </a:solidFill>
              </a:rPr>
              <a:t>Primeri </a:t>
            </a:r>
            <a:r>
              <a:rPr lang="sl-SI" sz="4000" dirty="0" err="1">
                <a:solidFill>
                  <a:srgbClr val="00B050"/>
                </a:solidFill>
              </a:rPr>
              <a:t>okoljskih</a:t>
            </a:r>
            <a:r>
              <a:rPr lang="sl-SI" sz="4000" dirty="0">
                <a:solidFill>
                  <a:srgbClr val="00B050"/>
                </a:solidFill>
              </a:rPr>
              <a:t> zahtev in meril</a:t>
            </a:r>
            <a:endParaRPr lang="sl-SI" sz="4000" dirty="0"/>
          </a:p>
        </p:txBody>
      </p:sp>
      <p:sp>
        <p:nvSpPr>
          <p:cNvPr id="3" name="Označba mesta besedila 2"/>
          <p:cNvSpPr>
            <a:spLocks noGrp="1"/>
          </p:cNvSpPr>
          <p:nvPr>
            <p:ph type="body" sz="quarter" idx="10"/>
          </p:nvPr>
        </p:nvSpPr>
        <p:spPr/>
        <p:txBody>
          <a:bodyPr/>
          <a:lstStyle/>
          <a:p>
            <a:r>
              <a:rPr lang="sl-SI" dirty="0"/>
              <a:t>Ministrstvo za okolje in Ministrstvo za javno upravo, skupaj z ministrstvi, pristojnimi za posamezno področje, njihovimi organi v sestavi in vladnimi službami pripravita primere </a:t>
            </a:r>
            <a:r>
              <a:rPr lang="sl-SI" dirty="0" err="1"/>
              <a:t>okoljskih</a:t>
            </a:r>
            <a:r>
              <a:rPr lang="sl-SI" dirty="0"/>
              <a:t> zahtev in meril, ki jih lahko naročnik vključi v postopek javnega naročanja, da bi dosegel cilje iz uredbe</a:t>
            </a:r>
          </a:p>
          <a:p>
            <a:r>
              <a:rPr lang="sl-SI" dirty="0"/>
              <a:t>Primeri </a:t>
            </a:r>
            <a:r>
              <a:rPr lang="sl-SI" dirty="0" err="1"/>
              <a:t>okoljskih</a:t>
            </a:r>
            <a:r>
              <a:rPr lang="sl-SI" dirty="0"/>
              <a:t> zahtev bodo objavljeni najkasneje do 10.  januarja 2018</a:t>
            </a:r>
          </a:p>
        </p:txBody>
      </p:sp>
    </p:spTree>
    <p:extLst>
      <p:ext uri="{BB962C8B-B14F-4D97-AF65-F5344CB8AC3E}">
        <p14:creationId xmlns:p14="http://schemas.microsoft.com/office/powerpoint/2010/main" val="204026312"/>
      </p:ext>
    </p:extLst>
  </p:cSld>
  <p:clrMapOvr>
    <a:masterClrMapping/>
  </p:clrMapOvr>
</p:sld>
</file>

<file path=ppt/theme/theme1.xml><?xml version="1.0" encoding="utf-8"?>
<a:theme xmlns:a="http://schemas.openxmlformats.org/drawingml/2006/main" name="Officeova tema">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redstavitev1" id="{E7F47D92-893A-498A-8116-82BE478377BE}" vid="{255DEB76-9C36-4AC3-98F6-1DC4E976BD77}"/>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isarna">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UA_predstavitev_ESS</Template>
  <TotalTime>191</TotalTime>
  <Words>6504</Words>
  <Application>Microsoft Office PowerPoint</Application>
  <PresentationFormat>Diaprojekcija na zaslonu (4:3)</PresentationFormat>
  <Paragraphs>290</Paragraphs>
  <Slides>44</Slides>
  <Notes>0</Notes>
  <HiddenSlides>0</HiddenSlides>
  <MMClips>0</MMClips>
  <ScaleCrop>false</ScaleCrop>
  <HeadingPairs>
    <vt:vector size="4" baseType="variant">
      <vt:variant>
        <vt:lpstr>Tema</vt:lpstr>
      </vt:variant>
      <vt:variant>
        <vt:i4>1</vt:i4>
      </vt:variant>
      <vt:variant>
        <vt:lpstr>Naslovi diapozitivov</vt:lpstr>
      </vt:variant>
      <vt:variant>
        <vt:i4>44</vt:i4>
      </vt:variant>
    </vt:vector>
  </HeadingPairs>
  <TitlesOfParts>
    <vt:vector size="45" baseType="lpstr">
      <vt:lpstr>Officeova tema</vt:lpstr>
      <vt:lpstr>Uredba o zelenem javnem naročanju</vt:lpstr>
      <vt:lpstr>Uredba o zelenem javnem naročanju</vt:lpstr>
      <vt:lpstr>Prenova ureditve o zelenem javnem naročanju</vt:lpstr>
      <vt:lpstr>Prenova ureditve o zelenem javnem naročanju II</vt:lpstr>
      <vt:lpstr>Predmeti ZeJN</vt:lpstr>
      <vt:lpstr>Izjeme od ZeJN</vt:lpstr>
      <vt:lpstr>Okoljski cilji</vt:lpstr>
      <vt:lpstr>Način vključevanja okoljskih vidikov</vt:lpstr>
      <vt:lpstr>Primeri okoljskih zahtev in meril</vt:lpstr>
      <vt:lpstr>Spremljanje ZeJN</vt:lpstr>
      <vt:lpstr>Priloge Uredbe o ZeJN</vt:lpstr>
      <vt:lpstr>Električna energija</vt:lpstr>
      <vt:lpstr>Živila in gostinske storitve</vt:lpstr>
      <vt:lpstr>Tekstilni izdelki</vt:lpstr>
      <vt:lpstr>Pisarniški papir in higienski papirnati izdelki</vt:lpstr>
      <vt:lpstr>Elektronska pisarniška oprema</vt:lpstr>
      <vt:lpstr>Elektronska pisarniška oprema II</vt:lpstr>
      <vt:lpstr>Elektronska pisarniška oprema II</vt:lpstr>
      <vt:lpstr>Televizorji </vt:lpstr>
      <vt:lpstr>Hladilniki, zamrzovalniki in njihove kombinacije, pralni stroji, sušilni stroji, sesalniki in klimatske naprave</vt:lpstr>
      <vt:lpstr>Hladilniki, zamrzovalniki in njihove kombinacije, pralni stroji, sušilni stroji, sesalniki in klimatske naprave II</vt:lpstr>
      <vt:lpstr>Pohištvo</vt:lpstr>
      <vt:lpstr>Pohištvo       II</vt:lpstr>
      <vt:lpstr>Grelniki vode, grelniki prostora in njihove kombinacije ter hranilniki tople vode</vt:lpstr>
      <vt:lpstr>Grelniki vode, grelniki prostora in njihove kombinacije ter hranilniki tople vode II</vt:lpstr>
      <vt:lpstr>Sanitarne armature</vt:lpstr>
      <vt:lpstr>Sanitarne armature    II</vt:lpstr>
      <vt:lpstr>Oprema za stranišča na splakovanje in oprema za pisoarje</vt:lpstr>
      <vt:lpstr>Oprema za stranišča na splakovanje in oprema za pisoarje    II</vt:lpstr>
      <vt:lpstr>Oprema za stranišča na splakovanje in oprema za pisoarje    III</vt:lpstr>
      <vt:lpstr>Stenske plošče</vt:lpstr>
      <vt:lpstr>Projektiranje oziroma izvedba gradnje stavb</vt:lpstr>
      <vt:lpstr>Projektiranje oziroma izvedba gradnje cest</vt:lpstr>
      <vt:lpstr>Cestna vozila</vt:lpstr>
      <vt:lpstr>Pnevmatike </vt:lpstr>
      <vt:lpstr>Električne sijalke in svetilke ter razsvetljava v notranjih prostorih</vt:lpstr>
      <vt:lpstr>Električne sijalke in svetilke ter razsvetljava v notranjih prostorih II</vt:lpstr>
      <vt:lpstr>Cestna razsvetljava in prometna signalizacija</vt:lpstr>
      <vt:lpstr>Čistila, storitve čiščenja in storitve pranja perila</vt:lpstr>
      <vt:lpstr>Vrtnarske storitve, kmetijski in drugi proizvodi ter oprema in stroji za vrtnarjenje</vt:lpstr>
      <vt:lpstr>Vrtnarske storitve, kmetijski in drugi proizvodi ter oprema in stroji za vrtnarjenje  II</vt:lpstr>
      <vt:lpstr>Kontaktne točke</vt:lpstr>
      <vt:lpstr>Kontaktne točke</vt:lpstr>
      <vt:lpstr>PowerPointova predstavitev</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PowerPointova predstavitev</dc:title>
  <dc:creator>Maja</dc:creator>
  <cp:lastModifiedBy>Uporabnik</cp:lastModifiedBy>
  <cp:revision>24</cp:revision>
  <cp:lastPrinted>2017-12-01T07:46:57Z</cp:lastPrinted>
  <dcterms:created xsi:type="dcterms:W3CDTF">2017-12-01T02:55:39Z</dcterms:created>
  <dcterms:modified xsi:type="dcterms:W3CDTF">2017-12-06T14:24:28Z</dcterms:modified>
</cp:coreProperties>
</file>