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57" r:id="rId4"/>
    <p:sldId id="262" r:id="rId5"/>
    <p:sldId id="263" r:id="rId6"/>
    <p:sldId id="264" r:id="rId7"/>
    <p:sldId id="272" r:id="rId8"/>
    <p:sldId id="265" r:id="rId9"/>
    <p:sldId id="266" r:id="rId10"/>
    <p:sldId id="273" r:id="rId11"/>
    <p:sldId id="271" r:id="rId12"/>
    <p:sldId id="267" r:id="rId13"/>
    <p:sldId id="274" r:id="rId14"/>
    <p:sldId id="275" r:id="rId15"/>
    <p:sldId id="276" r:id="rId16"/>
    <p:sldId id="268" r:id="rId17"/>
    <p:sldId id="269" r:id="rId18"/>
    <p:sldId id="270" r:id="rId19"/>
    <p:sldId id="278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6"/>
  </p:normalViewPr>
  <p:slideViewPr>
    <p:cSldViewPr snapToGrid="0" snapToObjects="1">
      <p:cViewPr varScale="1">
        <p:scale>
          <a:sx n="110" d="100"/>
          <a:sy n="110" d="100"/>
        </p:scale>
        <p:origin x="9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55B3D3-6B23-4ED9-98F5-5C7589D9FBA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04872E9F-A8CA-4C3E-BE13-10988F75308C}">
      <dgm:prSet phldrT="[besedilo]"/>
      <dgm:spPr/>
      <dgm:t>
        <a:bodyPr/>
        <a:lstStyle/>
        <a:p>
          <a:r>
            <a:rPr lang="sl-SI" dirty="0"/>
            <a:t>Procesne predpostavke</a:t>
          </a:r>
        </a:p>
      </dgm:t>
    </dgm:pt>
    <dgm:pt modelId="{EBCEE768-C2FB-4306-AB85-2328F785F5BC}" type="parTrans" cxnId="{4287C0DD-B832-4801-9D92-C497DE0A3889}">
      <dgm:prSet/>
      <dgm:spPr/>
      <dgm:t>
        <a:bodyPr/>
        <a:lstStyle/>
        <a:p>
          <a:endParaRPr lang="sl-SI"/>
        </a:p>
      </dgm:t>
    </dgm:pt>
    <dgm:pt modelId="{3740FF0F-3AF8-4F37-B98F-CF278B4BD2D7}" type="sibTrans" cxnId="{4287C0DD-B832-4801-9D92-C497DE0A3889}">
      <dgm:prSet/>
      <dgm:spPr/>
      <dgm:t>
        <a:bodyPr/>
        <a:lstStyle/>
        <a:p>
          <a:endParaRPr lang="sl-SI"/>
        </a:p>
      </dgm:t>
    </dgm:pt>
    <dgm:pt modelId="{6228AD6F-0155-49C8-892E-D700C870A9F0}">
      <dgm:prSet phldrT="[besedilo]"/>
      <dgm:spPr/>
      <dgm:t>
        <a:bodyPr/>
        <a:lstStyle/>
        <a:p>
          <a:r>
            <a:rPr lang="sl-SI" dirty="0"/>
            <a:t>Pravočasnost</a:t>
          </a:r>
        </a:p>
        <a:p>
          <a:r>
            <a:rPr lang="sl-SI" dirty="0"/>
            <a:t>(25. člen)</a:t>
          </a:r>
        </a:p>
      </dgm:t>
    </dgm:pt>
    <dgm:pt modelId="{4AD778EA-A861-4B35-8547-8D26C36EE3C2}" type="parTrans" cxnId="{D1271C77-2993-4743-9253-BA2B73DD1DD1}">
      <dgm:prSet/>
      <dgm:spPr/>
      <dgm:t>
        <a:bodyPr/>
        <a:lstStyle/>
        <a:p>
          <a:endParaRPr lang="sl-SI"/>
        </a:p>
      </dgm:t>
    </dgm:pt>
    <dgm:pt modelId="{182576DE-DED6-4F99-A26F-74B24AD08EA1}" type="sibTrans" cxnId="{D1271C77-2993-4743-9253-BA2B73DD1DD1}">
      <dgm:prSet/>
      <dgm:spPr/>
      <dgm:t>
        <a:bodyPr/>
        <a:lstStyle/>
        <a:p>
          <a:endParaRPr lang="sl-SI"/>
        </a:p>
      </dgm:t>
    </dgm:pt>
    <dgm:pt modelId="{15500E71-69DA-4DB7-B115-16A303B7E740}">
      <dgm:prSet phldrT="[besedilo]"/>
      <dgm:spPr/>
      <dgm:t>
        <a:bodyPr/>
        <a:lstStyle/>
        <a:p>
          <a:r>
            <a:rPr lang="sl-SI" dirty="0"/>
            <a:t>aktivna legitimacija (14. člen) </a:t>
          </a:r>
        </a:p>
      </dgm:t>
    </dgm:pt>
    <dgm:pt modelId="{B276A312-26D2-44BD-A442-4300B2F8EC21}" type="parTrans" cxnId="{3B32D448-7B04-4675-A096-FB610A736C64}">
      <dgm:prSet/>
      <dgm:spPr/>
      <dgm:t>
        <a:bodyPr/>
        <a:lstStyle/>
        <a:p>
          <a:endParaRPr lang="sl-SI"/>
        </a:p>
      </dgm:t>
    </dgm:pt>
    <dgm:pt modelId="{DE3CDCA7-E404-4DF9-ACBA-A2179DEEDCE5}" type="sibTrans" cxnId="{3B32D448-7B04-4675-A096-FB610A736C64}">
      <dgm:prSet/>
      <dgm:spPr/>
      <dgm:t>
        <a:bodyPr/>
        <a:lstStyle/>
        <a:p>
          <a:endParaRPr lang="sl-SI"/>
        </a:p>
      </dgm:t>
    </dgm:pt>
    <dgm:pt modelId="{548A426F-B018-4B3E-912D-B94618BF0AAC}">
      <dgm:prSet phldrT="[besedilo]"/>
      <dgm:spPr/>
      <dgm:t>
        <a:bodyPr/>
        <a:lstStyle/>
        <a:p>
          <a:r>
            <a:rPr lang="sl-SI" dirty="0"/>
            <a:t>ni omejitev  (16. člen)</a:t>
          </a:r>
        </a:p>
      </dgm:t>
    </dgm:pt>
    <dgm:pt modelId="{29F6E5F0-3F26-47F2-80ED-54AC8617C4FC}" type="parTrans" cxnId="{7F0319F8-8278-4699-8B68-F86DB82C8D9D}">
      <dgm:prSet/>
      <dgm:spPr/>
      <dgm:t>
        <a:bodyPr/>
        <a:lstStyle/>
        <a:p>
          <a:endParaRPr lang="sl-SI"/>
        </a:p>
      </dgm:t>
    </dgm:pt>
    <dgm:pt modelId="{62F41DEF-D4A2-4F7F-B2E4-DB17B585491E}" type="sibTrans" cxnId="{7F0319F8-8278-4699-8B68-F86DB82C8D9D}">
      <dgm:prSet/>
      <dgm:spPr/>
      <dgm:t>
        <a:bodyPr/>
        <a:lstStyle/>
        <a:p>
          <a:endParaRPr lang="sl-SI"/>
        </a:p>
      </dgm:t>
    </dgm:pt>
    <dgm:pt modelId="{18BF6FB2-45AF-4A77-A2B6-787465B97B2A}">
      <dgm:prSet phldrT="[besedilo]"/>
      <dgm:spPr/>
      <dgm:t>
        <a:bodyPr/>
        <a:lstStyle/>
        <a:p>
          <a:r>
            <a:rPr lang="sl-SI" dirty="0"/>
            <a:t>dopustnost (5. člen) </a:t>
          </a:r>
        </a:p>
      </dgm:t>
    </dgm:pt>
    <dgm:pt modelId="{05519668-66E7-40BF-8895-FEF3D46BDD1B}" type="parTrans" cxnId="{7C041FEE-5A06-4896-97B2-D5C008FA70A4}">
      <dgm:prSet/>
      <dgm:spPr/>
      <dgm:t>
        <a:bodyPr/>
        <a:lstStyle/>
        <a:p>
          <a:endParaRPr lang="sl-SI"/>
        </a:p>
      </dgm:t>
    </dgm:pt>
    <dgm:pt modelId="{278E8370-8EAE-44D3-833F-F48429CB7C22}" type="sibTrans" cxnId="{7C041FEE-5A06-4896-97B2-D5C008FA70A4}">
      <dgm:prSet/>
      <dgm:spPr/>
      <dgm:t>
        <a:bodyPr/>
        <a:lstStyle/>
        <a:p>
          <a:endParaRPr lang="sl-SI"/>
        </a:p>
      </dgm:t>
    </dgm:pt>
    <dgm:pt modelId="{C4A8409A-C4E1-44C6-ABD0-F28DF280C2A1}">
      <dgm:prSet phldrT="[besedilo]"/>
      <dgm:spPr/>
      <dgm:t>
        <a:bodyPr/>
        <a:lstStyle/>
        <a:p>
          <a:r>
            <a:rPr lang="sl-SI" dirty="0"/>
            <a:t>obvezne sestavine </a:t>
          </a:r>
        </a:p>
        <a:p>
          <a:r>
            <a:rPr lang="sl-SI" dirty="0"/>
            <a:t>(15. člen) </a:t>
          </a:r>
        </a:p>
      </dgm:t>
    </dgm:pt>
    <dgm:pt modelId="{E22AAF31-B6BD-457B-9D90-660A92DBF77B}" type="parTrans" cxnId="{F00799EC-488E-41E0-84B0-289248F8D895}">
      <dgm:prSet/>
      <dgm:spPr/>
      <dgm:t>
        <a:bodyPr/>
        <a:lstStyle/>
        <a:p>
          <a:endParaRPr lang="sl-SI"/>
        </a:p>
      </dgm:t>
    </dgm:pt>
    <dgm:pt modelId="{FFD7ED69-4BF4-4844-8FD2-C5202C7637AA}" type="sibTrans" cxnId="{F00799EC-488E-41E0-84B0-289248F8D895}">
      <dgm:prSet/>
      <dgm:spPr/>
      <dgm:t>
        <a:bodyPr/>
        <a:lstStyle/>
        <a:p>
          <a:endParaRPr lang="sl-SI"/>
        </a:p>
      </dgm:t>
    </dgm:pt>
    <dgm:pt modelId="{A317D5FF-9C4C-4403-9584-C4F82F6F537B}">
      <dgm:prSet phldrT="[besedilo]"/>
      <dgm:spPr/>
      <dgm:t>
        <a:bodyPr/>
        <a:lstStyle/>
        <a:p>
          <a:endParaRPr lang="sl-SI"/>
        </a:p>
      </dgm:t>
    </dgm:pt>
    <dgm:pt modelId="{C9DE3737-5DFB-443B-A958-E238B8465629}" type="parTrans" cxnId="{5A2F3F07-89A7-4394-B5CA-D4102819BA49}">
      <dgm:prSet/>
      <dgm:spPr/>
      <dgm:t>
        <a:bodyPr/>
        <a:lstStyle/>
        <a:p>
          <a:endParaRPr lang="sl-SI"/>
        </a:p>
      </dgm:t>
    </dgm:pt>
    <dgm:pt modelId="{AF9440AE-B578-4F75-8932-E6040ACCD582}" type="sibTrans" cxnId="{5A2F3F07-89A7-4394-B5CA-D4102819BA49}">
      <dgm:prSet/>
      <dgm:spPr/>
      <dgm:t>
        <a:bodyPr/>
        <a:lstStyle/>
        <a:p>
          <a:endParaRPr lang="sl-SI"/>
        </a:p>
      </dgm:t>
    </dgm:pt>
    <dgm:pt modelId="{61A44C4D-D42B-4312-8356-4031207D3609}">
      <dgm:prSet phldrT="[besedilo]"/>
      <dgm:spPr/>
      <dgm:t>
        <a:bodyPr/>
        <a:lstStyle/>
        <a:p>
          <a:endParaRPr lang="sl-SI"/>
        </a:p>
      </dgm:t>
    </dgm:pt>
    <dgm:pt modelId="{B0265C1D-D35D-4DF8-97AD-5D9C0B12771C}" type="parTrans" cxnId="{CEEAC36C-3DE8-4FBA-AA8F-CB294EBA9E89}">
      <dgm:prSet/>
      <dgm:spPr/>
      <dgm:t>
        <a:bodyPr/>
        <a:lstStyle/>
        <a:p>
          <a:endParaRPr lang="sl-SI"/>
        </a:p>
      </dgm:t>
    </dgm:pt>
    <dgm:pt modelId="{0826ECB1-E2B9-43BE-88EC-BE0BB0DACE3A}" type="sibTrans" cxnId="{CEEAC36C-3DE8-4FBA-AA8F-CB294EBA9E89}">
      <dgm:prSet/>
      <dgm:spPr/>
      <dgm:t>
        <a:bodyPr/>
        <a:lstStyle/>
        <a:p>
          <a:endParaRPr lang="sl-SI"/>
        </a:p>
      </dgm:t>
    </dgm:pt>
    <dgm:pt modelId="{445B08FC-F638-4F32-B77D-6D9BAFA9EE96}" type="pres">
      <dgm:prSet presAssocID="{6855B3D3-6B23-4ED9-98F5-5C7589D9FBA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24B9F55-105E-416E-AF54-0DB59179B74D}" type="pres">
      <dgm:prSet presAssocID="{04872E9F-A8CA-4C3E-BE13-10988F75308C}" presName="centerShape" presStyleLbl="node0" presStyleIdx="0" presStyleCnt="1" custScaleY="98341"/>
      <dgm:spPr/>
    </dgm:pt>
    <dgm:pt modelId="{4AFBED5B-AE41-4C8E-A31A-2515FB75915D}" type="pres">
      <dgm:prSet presAssocID="{6228AD6F-0155-49C8-892E-D700C870A9F0}" presName="node" presStyleLbl="node1" presStyleIdx="0" presStyleCnt="5">
        <dgm:presLayoutVars>
          <dgm:bulletEnabled val="1"/>
        </dgm:presLayoutVars>
      </dgm:prSet>
      <dgm:spPr/>
    </dgm:pt>
    <dgm:pt modelId="{BB5638AB-BFC3-4954-BC27-217B402B8166}" type="pres">
      <dgm:prSet presAssocID="{6228AD6F-0155-49C8-892E-D700C870A9F0}" presName="dummy" presStyleCnt="0"/>
      <dgm:spPr/>
    </dgm:pt>
    <dgm:pt modelId="{EB585974-90B1-4DED-B476-12B5C45A9176}" type="pres">
      <dgm:prSet presAssocID="{182576DE-DED6-4F99-A26F-74B24AD08EA1}" presName="sibTrans" presStyleLbl="sibTrans2D1" presStyleIdx="0" presStyleCnt="5"/>
      <dgm:spPr/>
    </dgm:pt>
    <dgm:pt modelId="{3CBDC068-EB49-487B-AD70-1FF99CEAF3B5}" type="pres">
      <dgm:prSet presAssocID="{C4A8409A-C4E1-44C6-ABD0-F28DF280C2A1}" presName="node" presStyleLbl="node1" presStyleIdx="1" presStyleCnt="5">
        <dgm:presLayoutVars>
          <dgm:bulletEnabled val="1"/>
        </dgm:presLayoutVars>
      </dgm:prSet>
      <dgm:spPr/>
    </dgm:pt>
    <dgm:pt modelId="{29941A0D-E4F7-412F-9740-80373EF7850C}" type="pres">
      <dgm:prSet presAssocID="{C4A8409A-C4E1-44C6-ABD0-F28DF280C2A1}" presName="dummy" presStyleCnt="0"/>
      <dgm:spPr/>
    </dgm:pt>
    <dgm:pt modelId="{41750BEF-112E-486C-B6C1-D28C27060CE2}" type="pres">
      <dgm:prSet presAssocID="{FFD7ED69-4BF4-4844-8FD2-C5202C7637AA}" presName="sibTrans" presStyleLbl="sibTrans2D1" presStyleIdx="1" presStyleCnt="5"/>
      <dgm:spPr/>
    </dgm:pt>
    <dgm:pt modelId="{4BEBF95D-EAE9-4E89-B69F-44C723B53B81}" type="pres">
      <dgm:prSet presAssocID="{15500E71-69DA-4DB7-B115-16A303B7E740}" presName="node" presStyleLbl="node1" presStyleIdx="2" presStyleCnt="5">
        <dgm:presLayoutVars>
          <dgm:bulletEnabled val="1"/>
        </dgm:presLayoutVars>
      </dgm:prSet>
      <dgm:spPr/>
    </dgm:pt>
    <dgm:pt modelId="{D2FC78E0-9E9A-4D5B-BD66-BDC8FFEB9339}" type="pres">
      <dgm:prSet presAssocID="{15500E71-69DA-4DB7-B115-16A303B7E740}" presName="dummy" presStyleCnt="0"/>
      <dgm:spPr/>
    </dgm:pt>
    <dgm:pt modelId="{256BB6B9-EE71-466D-9082-669D01700D63}" type="pres">
      <dgm:prSet presAssocID="{DE3CDCA7-E404-4DF9-ACBA-A2179DEEDCE5}" presName="sibTrans" presStyleLbl="sibTrans2D1" presStyleIdx="2" presStyleCnt="5"/>
      <dgm:spPr/>
    </dgm:pt>
    <dgm:pt modelId="{512BB990-A80A-4200-8D84-C2E0BBD9A38D}" type="pres">
      <dgm:prSet presAssocID="{548A426F-B018-4B3E-912D-B94618BF0AAC}" presName="node" presStyleLbl="node1" presStyleIdx="3" presStyleCnt="5">
        <dgm:presLayoutVars>
          <dgm:bulletEnabled val="1"/>
        </dgm:presLayoutVars>
      </dgm:prSet>
      <dgm:spPr/>
    </dgm:pt>
    <dgm:pt modelId="{E3C6FEA1-B193-4EB3-B67D-0D46C1FD631D}" type="pres">
      <dgm:prSet presAssocID="{548A426F-B018-4B3E-912D-B94618BF0AAC}" presName="dummy" presStyleCnt="0"/>
      <dgm:spPr/>
    </dgm:pt>
    <dgm:pt modelId="{9BE1FC49-B98D-46B6-BC34-109026B6E740}" type="pres">
      <dgm:prSet presAssocID="{62F41DEF-D4A2-4F7F-B2E4-DB17B585491E}" presName="sibTrans" presStyleLbl="sibTrans2D1" presStyleIdx="3" presStyleCnt="5" custScaleY="97515"/>
      <dgm:spPr/>
    </dgm:pt>
    <dgm:pt modelId="{96C1FB69-96B8-42D3-957E-DF979FB7E88A}" type="pres">
      <dgm:prSet presAssocID="{18BF6FB2-45AF-4A77-A2B6-787465B97B2A}" presName="node" presStyleLbl="node1" presStyleIdx="4" presStyleCnt="5">
        <dgm:presLayoutVars>
          <dgm:bulletEnabled val="1"/>
        </dgm:presLayoutVars>
      </dgm:prSet>
      <dgm:spPr/>
    </dgm:pt>
    <dgm:pt modelId="{B7D2F577-F28A-415F-B528-39CF999164A0}" type="pres">
      <dgm:prSet presAssocID="{18BF6FB2-45AF-4A77-A2B6-787465B97B2A}" presName="dummy" presStyleCnt="0"/>
      <dgm:spPr/>
    </dgm:pt>
    <dgm:pt modelId="{256BCF6A-E667-4BC2-A7EF-63E2DFC2C1E7}" type="pres">
      <dgm:prSet presAssocID="{278E8370-8EAE-44D3-833F-F48429CB7C22}" presName="sibTrans" presStyleLbl="sibTrans2D1" presStyleIdx="4" presStyleCnt="5"/>
      <dgm:spPr/>
    </dgm:pt>
  </dgm:ptLst>
  <dgm:cxnLst>
    <dgm:cxn modelId="{DBF3CE00-D9A7-46F7-A23D-41B3816B7E79}" type="presOf" srcId="{04872E9F-A8CA-4C3E-BE13-10988F75308C}" destId="{424B9F55-105E-416E-AF54-0DB59179B74D}" srcOrd="0" destOrd="0" presId="urn:microsoft.com/office/officeart/2005/8/layout/radial6"/>
    <dgm:cxn modelId="{5A2F3F07-89A7-4394-B5CA-D4102819BA49}" srcId="{6855B3D3-6B23-4ED9-98F5-5C7589D9FBAF}" destId="{A317D5FF-9C4C-4403-9584-C4F82F6F537B}" srcOrd="1" destOrd="0" parTransId="{C9DE3737-5DFB-443B-A958-E238B8465629}" sibTransId="{AF9440AE-B578-4F75-8932-E6040ACCD582}"/>
    <dgm:cxn modelId="{946BA012-3B1A-40D3-BBA0-42236F9451CD}" type="presOf" srcId="{FFD7ED69-4BF4-4844-8FD2-C5202C7637AA}" destId="{41750BEF-112E-486C-B6C1-D28C27060CE2}" srcOrd="0" destOrd="0" presId="urn:microsoft.com/office/officeart/2005/8/layout/radial6"/>
    <dgm:cxn modelId="{6F1DD844-AE51-4BB4-92DA-EADF1431218F}" type="presOf" srcId="{548A426F-B018-4B3E-912D-B94618BF0AAC}" destId="{512BB990-A80A-4200-8D84-C2E0BBD9A38D}" srcOrd="0" destOrd="0" presId="urn:microsoft.com/office/officeart/2005/8/layout/radial6"/>
    <dgm:cxn modelId="{3B32D448-7B04-4675-A096-FB610A736C64}" srcId="{04872E9F-A8CA-4C3E-BE13-10988F75308C}" destId="{15500E71-69DA-4DB7-B115-16A303B7E740}" srcOrd="2" destOrd="0" parTransId="{B276A312-26D2-44BD-A442-4300B2F8EC21}" sibTransId="{DE3CDCA7-E404-4DF9-ACBA-A2179DEEDCE5}"/>
    <dgm:cxn modelId="{CEEAC36C-3DE8-4FBA-AA8F-CB294EBA9E89}" srcId="{6855B3D3-6B23-4ED9-98F5-5C7589D9FBAF}" destId="{61A44C4D-D42B-4312-8356-4031207D3609}" srcOrd="2" destOrd="0" parTransId="{B0265C1D-D35D-4DF8-97AD-5D9C0B12771C}" sibTransId="{0826ECB1-E2B9-43BE-88EC-BE0BB0DACE3A}"/>
    <dgm:cxn modelId="{D1271C77-2993-4743-9253-BA2B73DD1DD1}" srcId="{04872E9F-A8CA-4C3E-BE13-10988F75308C}" destId="{6228AD6F-0155-49C8-892E-D700C870A9F0}" srcOrd="0" destOrd="0" parTransId="{4AD778EA-A861-4B35-8547-8D26C36EE3C2}" sibTransId="{182576DE-DED6-4F99-A26F-74B24AD08EA1}"/>
    <dgm:cxn modelId="{23B41D7A-5A46-4EB6-ABD2-F3321FD4114B}" type="presOf" srcId="{C4A8409A-C4E1-44C6-ABD0-F28DF280C2A1}" destId="{3CBDC068-EB49-487B-AD70-1FF99CEAF3B5}" srcOrd="0" destOrd="0" presId="urn:microsoft.com/office/officeart/2005/8/layout/radial6"/>
    <dgm:cxn modelId="{928B3588-6E22-452A-BFDD-3025355943FC}" type="presOf" srcId="{6855B3D3-6B23-4ED9-98F5-5C7589D9FBAF}" destId="{445B08FC-F638-4F32-B77D-6D9BAFA9EE96}" srcOrd="0" destOrd="0" presId="urn:microsoft.com/office/officeart/2005/8/layout/radial6"/>
    <dgm:cxn modelId="{93C5CF88-3D12-4C91-8304-F9EF6230151C}" type="presOf" srcId="{18BF6FB2-45AF-4A77-A2B6-787465B97B2A}" destId="{96C1FB69-96B8-42D3-957E-DF979FB7E88A}" srcOrd="0" destOrd="0" presId="urn:microsoft.com/office/officeart/2005/8/layout/radial6"/>
    <dgm:cxn modelId="{8355698E-F512-4F77-A708-A61CFEDC42C0}" type="presOf" srcId="{15500E71-69DA-4DB7-B115-16A303B7E740}" destId="{4BEBF95D-EAE9-4E89-B69F-44C723B53B81}" srcOrd="0" destOrd="0" presId="urn:microsoft.com/office/officeart/2005/8/layout/radial6"/>
    <dgm:cxn modelId="{5FE1F9B9-FB90-4AA0-A97D-02AADA91BBE9}" type="presOf" srcId="{62F41DEF-D4A2-4F7F-B2E4-DB17B585491E}" destId="{9BE1FC49-B98D-46B6-BC34-109026B6E740}" srcOrd="0" destOrd="0" presId="urn:microsoft.com/office/officeart/2005/8/layout/radial6"/>
    <dgm:cxn modelId="{994DDCBD-5A0B-4B54-812C-EA06E94699A2}" type="presOf" srcId="{278E8370-8EAE-44D3-833F-F48429CB7C22}" destId="{256BCF6A-E667-4BC2-A7EF-63E2DFC2C1E7}" srcOrd="0" destOrd="0" presId="urn:microsoft.com/office/officeart/2005/8/layout/radial6"/>
    <dgm:cxn modelId="{7BB395C8-1940-4624-9222-BB36E08729BE}" type="presOf" srcId="{182576DE-DED6-4F99-A26F-74B24AD08EA1}" destId="{EB585974-90B1-4DED-B476-12B5C45A9176}" srcOrd="0" destOrd="0" presId="urn:microsoft.com/office/officeart/2005/8/layout/radial6"/>
    <dgm:cxn modelId="{DBB756CE-BC8F-4AC8-858D-5672E6A72E1A}" type="presOf" srcId="{6228AD6F-0155-49C8-892E-D700C870A9F0}" destId="{4AFBED5B-AE41-4C8E-A31A-2515FB75915D}" srcOrd="0" destOrd="0" presId="urn:microsoft.com/office/officeart/2005/8/layout/radial6"/>
    <dgm:cxn modelId="{4287C0DD-B832-4801-9D92-C497DE0A3889}" srcId="{6855B3D3-6B23-4ED9-98F5-5C7589D9FBAF}" destId="{04872E9F-A8CA-4C3E-BE13-10988F75308C}" srcOrd="0" destOrd="0" parTransId="{EBCEE768-C2FB-4306-AB85-2328F785F5BC}" sibTransId="{3740FF0F-3AF8-4F37-B98F-CF278B4BD2D7}"/>
    <dgm:cxn modelId="{F00799EC-488E-41E0-84B0-289248F8D895}" srcId="{04872E9F-A8CA-4C3E-BE13-10988F75308C}" destId="{C4A8409A-C4E1-44C6-ABD0-F28DF280C2A1}" srcOrd="1" destOrd="0" parTransId="{E22AAF31-B6BD-457B-9D90-660A92DBF77B}" sibTransId="{FFD7ED69-4BF4-4844-8FD2-C5202C7637AA}"/>
    <dgm:cxn modelId="{7C041FEE-5A06-4896-97B2-D5C008FA70A4}" srcId="{04872E9F-A8CA-4C3E-BE13-10988F75308C}" destId="{18BF6FB2-45AF-4A77-A2B6-787465B97B2A}" srcOrd="4" destOrd="0" parTransId="{05519668-66E7-40BF-8895-FEF3D46BDD1B}" sibTransId="{278E8370-8EAE-44D3-833F-F48429CB7C22}"/>
    <dgm:cxn modelId="{B8E6A0F1-AE8D-4496-87DA-D2488AB537DB}" type="presOf" srcId="{DE3CDCA7-E404-4DF9-ACBA-A2179DEEDCE5}" destId="{256BB6B9-EE71-466D-9082-669D01700D63}" srcOrd="0" destOrd="0" presId="urn:microsoft.com/office/officeart/2005/8/layout/radial6"/>
    <dgm:cxn modelId="{7F0319F8-8278-4699-8B68-F86DB82C8D9D}" srcId="{04872E9F-A8CA-4C3E-BE13-10988F75308C}" destId="{548A426F-B018-4B3E-912D-B94618BF0AAC}" srcOrd="3" destOrd="0" parTransId="{29F6E5F0-3F26-47F2-80ED-54AC8617C4FC}" sibTransId="{62F41DEF-D4A2-4F7F-B2E4-DB17B585491E}"/>
    <dgm:cxn modelId="{139B04ED-55F4-45CA-8DA8-99EC28D7B3FF}" type="presParOf" srcId="{445B08FC-F638-4F32-B77D-6D9BAFA9EE96}" destId="{424B9F55-105E-416E-AF54-0DB59179B74D}" srcOrd="0" destOrd="0" presId="urn:microsoft.com/office/officeart/2005/8/layout/radial6"/>
    <dgm:cxn modelId="{6594CCDE-4BEA-442E-8D8F-F24D898BA519}" type="presParOf" srcId="{445B08FC-F638-4F32-B77D-6D9BAFA9EE96}" destId="{4AFBED5B-AE41-4C8E-A31A-2515FB75915D}" srcOrd="1" destOrd="0" presId="urn:microsoft.com/office/officeart/2005/8/layout/radial6"/>
    <dgm:cxn modelId="{D4563790-C13B-411B-81A9-03FD4F559D93}" type="presParOf" srcId="{445B08FC-F638-4F32-B77D-6D9BAFA9EE96}" destId="{BB5638AB-BFC3-4954-BC27-217B402B8166}" srcOrd="2" destOrd="0" presId="urn:microsoft.com/office/officeart/2005/8/layout/radial6"/>
    <dgm:cxn modelId="{2A87DEE1-5C25-43A5-A36F-76D2F06F708C}" type="presParOf" srcId="{445B08FC-F638-4F32-B77D-6D9BAFA9EE96}" destId="{EB585974-90B1-4DED-B476-12B5C45A9176}" srcOrd="3" destOrd="0" presId="urn:microsoft.com/office/officeart/2005/8/layout/radial6"/>
    <dgm:cxn modelId="{64C1B46C-291A-4BD4-A6A2-7796E0E6A038}" type="presParOf" srcId="{445B08FC-F638-4F32-B77D-6D9BAFA9EE96}" destId="{3CBDC068-EB49-487B-AD70-1FF99CEAF3B5}" srcOrd="4" destOrd="0" presId="urn:microsoft.com/office/officeart/2005/8/layout/radial6"/>
    <dgm:cxn modelId="{32D9F13B-7324-4E0A-B289-8B1E998B7BFC}" type="presParOf" srcId="{445B08FC-F638-4F32-B77D-6D9BAFA9EE96}" destId="{29941A0D-E4F7-412F-9740-80373EF7850C}" srcOrd="5" destOrd="0" presId="urn:microsoft.com/office/officeart/2005/8/layout/radial6"/>
    <dgm:cxn modelId="{A9478E22-3102-437F-96FB-F6173E579F93}" type="presParOf" srcId="{445B08FC-F638-4F32-B77D-6D9BAFA9EE96}" destId="{41750BEF-112E-486C-B6C1-D28C27060CE2}" srcOrd="6" destOrd="0" presId="urn:microsoft.com/office/officeart/2005/8/layout/radial6"/>
    <dgm:cxn modelId="{0A98FD73-852D-43D4-A34D-121D51CE0137}" type="presParOf" srcId="{445B08FC-F638-4F32-B77D-6D9BAFA9EE96}" destId="{4BEBF95D-EAE9-4E89-B69F-44C723B53B81}" srcOrd="7" destOrd="0" presId="urn:microsoft.com/office/officeart/2005/8/layout/radial6"/>
    <dgm:cxn modelId="{A84B1253-DC2E-4FC8-8025-1BD5083FC0EA}" type="presParOf" srcId="{445B08FC-F638-4F32-B77D-6D9BAFA9EE96}" destId="{D2FC78E0-9E9A-4D5B-BD66-BDC8FFEB9339}" srcOrd="8" destOrd="0" presId="urn:microsoft.com/office/officeart/2005/8/layout/radial6"/>
    <dgm:cxn modelId="{7E0B7830-C41F-4978-A663-2C906314ED73}" type="presParOf" srcId="{445B08FC-F638-4F32-B77D-6D9BAFA9EE96}" destId="{256BB6B9-EE71-466D-9082-669D01700D63}" srcOrd="9" destOrd="0" presId="urn:microsoft.com/office/officeart/2005/8/layout/radial6"/>
    <dgm:cxn modelId="{EBEE3559-CE7E-4B6F-8F4D-B66815E22596}" type="presParOf" srcId="{445B08FC-F638-4F32-B77D-6D9BAFA9EE96}" destId="{512BB990-A80A-4200-8D84-C2E0BBD9A38D}" srcOrd="10" destOrd="0" presId="urn:microsoft.com/office/officeart/2005/8/layout/radial6"/>
    <dgm:cxn modelId="{FEEF906A-EFD5-4BED-8106-50386EF0F2F7}" type="presParOf" srcId="{445B08FC-F638-4F32-B77D-6D9BAFA9EE96}" destId="{E3C6FEA1-B193-4EB3-B67D-0D46C1FD631D}" srcOrd="11" destOrd="0" presId="urn:microsoft.com/office/officeart/2005/8/layout/radial6"/>
    <dgm:cxn modelId="{7CCD9A29-965F-4F3A-B397-044AEB58F46C}" type="presParOf" srcId="{445B08FC-F638-4F32-B77D-6D9BAFA9EE96}" destId="{9BE1FC49-B98D-46B6-BC34-109026B6E740}" srcOrd="12" destOrd="0" presId="urn:microsoft.com/office/officeart/2005/8/layout/radial6"/>
    <dgm:cxn modelId="{0B36603A-4CC3-4A8A-B7BF-047D659080CC}" type="presParOf" srcId="{445B08FC-F638-4F32-B77D-6D9BAFA9EE96}" destId="{96C1FB69-96B8-42D3-957E-DF979FB7E88A}" srcOrd="13" destOrd="0" presId="urn:microsoft.com/office/officeart/2005/8/layout/radial6"/>
    <dgm:cxn modelId="{66617E3A-283E-4154-A21C-0E61339F4BD2}" type="presParOf" srcId="{445B08FC-F638-4F32-B77D-6D9BAFA9EE96}" destId="{B7D2F577-F28A-415F-B528-39CF999164A0}" srcOrd="14" destOrd="0" presId="urn:microsoft.com/office/officeart/2005/8/layout/radial6"/>
    <dgm:cxn modelId="{0FCC87FE-99A8-4038-82C9-21F53F346ADB}" type="presParOf" srcId="{445B08FC-F638-4F32-B77D-6D9BAFA9EE96}" destId="{256BCF6A-E667-4BC2-A7EF-63E2DFC2C1E7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5AEB4F-4EA2-443F-A6C2-1E12279F7C9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00AD590D-BBF7-4906-BC64-74A263E0FCF9}">
      <dgm:prSet phldrT="[besedilo]"/>
      <dgm:spPr/>
      <dgm:t>
        <a:bodyPr/>
        <a:lstStyle/>
        <a:p>
          <a:r>
            <a:rPr lang="sl-SI" dirty="0"/>
            <a:t>RAZPISNA DOKUMENTACIJA (OBJAVA)</a:t>
          </a:r>
        </a:p>
      </dgm:t>
    </dgm:pt>
    <dgm:pt modelId="{168F8264-BED9-451D-A8F9-BA5F4EAB58A8}" type="parTrans" cxnId="{2EB5F9BD-8179-4618-9667-24919DB726A5}">
      <dgm:prSet/>
      <dgm:spPr/>
      <dgm:t>
        <a:bodyPr/>
        <a:lstStyle/>
        <a:p>
          <a:endParaRPr lang="sl-SI"/>
        </a:p>
      </dgm:t>
    </dgm:pt>
    <dgm:pt modelId="{F820806A-516E-46B1-BA3B-88B1A85C40E4}" type="sibTrans" cxnId="{2EB5F9BD-8179-4618-9667-24919DB726A5}">
      <dgm:prSet/>
      <dgm:spPr/>
      <dgm:t>
        <a:bodyPr/>
        <a:lstStyle/>
        <a:p>
          <a:endParaRPr lang="sl-SI"/>
        </a:p>
      </dgm:t>
    </dgm:pt>
    <dgm:pt modelId="{45EB90D7-C422-4741-B255-B96D5EAA2538}">
      <dgm:prSet phldrT="[besedilo]"/>
      <dgm:spPr/>
      <dgm:t>
        <a:bodyPr/>
        <a:lstStyle/>
        <a:p>
          <a:r>
            <a:rPr lang="sl-SI" dirty="0"/>
            <a:t>10 delovnih dni od objave</a:t>
          </a:r>
        </a:p>
      </dgm:t>
    </dgm:pt>
    <dgm:pt modelId="{944815BA-B561-4230-AB3C-08C5C1495400}" type="parTrans" cxnId="{BA9A8A60-8777-47B5-927E-07724913C661}">
      <dgm:prSet/>
      <dgm:spPr/>
      <dgm:t>
        <a:bodyPr/>
        <a:lstStyle/>
        <a:p>
          <a:endParaRPr lang="sl-SI"/>
        </a:p>
      </dgm:t>
    </dgm:pt>
    <dgm:pt modelId="{A73ABCA1-96B9-4A09-AAD6-40B7939BBE27}" type="sibTrans" cxnId="{BA9A8A60-8777-47B5-927E-07724913C661}">
      <dgm:prSet/>
      <dgm:spPr/>
      <dgm:t>
        <a:bodyPr/>
        <a:lstStyle/>
        <a:p>
          <a:endParaRPr lang="sl-SI"/>
        </a:p>
      </dgm:t>
    </dgm:pt>
    <dgm:pt modelId="{6E0975BE-B956-48F1-A55E-EC91805412BD}">
      <dgm:prSet phldrT="[besedilo]"/>
      <dgm:spPr/>
      <dgm:t>
        <a:bodyPr/>
        <a:lstStyle/>
        <a:p>
          <a:r>
            <a:rPr lang="sl-SI" dirty="0"/>
            <a:t>10 delovnih dni od spremembe</a:t>
          </a:r>
        </a:p>
      </dgm:t>
    </dgm:pt>
    <dgm:pt modelId="{89A229CD-E017-4E5B-B4A4-DAE39CF99D78}" type="parTrans" cxnId="{BD01D459-C0FE-4CFF-AFEF-1C0001BEE1BD}">
      <dgm:prSet/>
      <dgm:spPr/>
      <dgm:t>
        <a:bodyPr/>
        <a:lstStyle/>
        <a:p>
          <a:endParaRPr lang="sl-SI"/>
        </a:p>
      </dgm:t>
    </dgm:pt>
    <dgm:pt modelId="{50F6A812-5AA9-4713-A0C9-64BE49E5E248}" type="sibTrans" cxnId="{BD01D459-C0FE-4CFF-AFEF-1C0001BEE1BD}">
      <dgm:prSet/>
      <dgm:spPr/>
      <dgm:t>
        <a:bodyPr/>
        <a:lstStyle/>
        <a:p>
          <a:endParaRPr lang="sl-SI"/>
        </a:p>
      </dgm:t>
    </dgm:pt>
    <dgm:pt modelId="{85DB2583-8038-4FB4-9008-71B694014D3D}">
      <dgm:prSet phldrT="[besedilo]"/>
      <dgm:spPr/>
      <dgm:t>
        <a:bodyPr/>
        <a:lstStyle/>
        <a:p>
          <a:r>
            <a:rPr lang="sl-SI" dirty="0"/>
            <a:t>ODLOČITEV O NAROČILU</a:t>
          </a:r>
        </a:p>
      </dgm:t>
    </dgm:pt>
    <dgm:pt modelId="{C1A41129-53CF-402A-A2FA-14D309889E79}" type="parTrans" cxnId="{BC8072F8-16AA-4986-AEB9-297FD6BA05BB}">
      <dgm:prSet/>
      <dgm:spPr/>
      <dgm:t>
        <a:bodyPr/>
        <a:lstStyle/>
        <a:p>
          <a:endParaRPr lang="sl-SI"/>
        </a:p>
      </dgm:t>
    </dgm:pt>
    <dgm:pt modelId="{3336B8CC-3C2E-4AB6-A7D1-290B9847E828}" type="sibTrans" cxnId="{BC8072F8-16AA-4986-AEB9-297FD6BA05BB}">
      <dgm:prSet/>
      <dgm:spPr/>
      <dgm:t>
        <a:bodyPr/>
        <a:lstStyle/>
        <a:p>
          <a:endParaRPr lang="sl-SI"/>
        </a:p>
      </dgm:t>
    </dgm:pt>
    <dgm:pt modelId="{328F5173-222C-4003-84E1-B33BED545EDA}">
      <dgm:prSet phldrT="[besedilo]"/>
      <dgm:spPr/>
      <dgm:t>
        <a:bodyPr/>
        <a:lstStyle/>
        <a:p>
          <a:r>
            <a:rPr lang="sl-SI" b="1" dirty="0"/>
            <a:t>NI SPREMEMB</a:t>
          </a:r>
        </a:p>
      </dgm:t>
    </dgm:pt>
    <dgm:pt modelId="{E2417D46-23B6-4413-BC15-424621682E5E}" type="parTrans" cxnId="{F6953321-E3BC-4600-A8CD-9DEEB6669C84}">
      <dgm:prSet/>
      <dgm:spPr/>
      <dgm:t>
        <a:bodyPr/>
        <a:lstStyle/>
        <a:p>
          <a:endParaRPr lang="sl-SI"/>
        </a:p>
      </dgm:t>
    </dgm:pt>
    <dgm:pt modelId="{11985A6E-D582-40FF-B3B3-8B5ABA8AEEF9}" type="sibTrans" cxnId="{F6953321-E3BC-4600-A8CD-9DEEB6669C84}">
      <dgm:prSet/>
      <dgm:spPr/>
      <dgm:t>
        <a:bodyPr/>
        <a:lstStyle/>
        <a:p>
          <a:endParaRPr lang="sl-SI"/>
        </a:p>
      </dgm:t>
    </dgm:pt>
    <dgm:pt modelId="{DB9DFF81-7272-4DA4-A681-A3F3AC8B57CB}">
      <dgm:prSet phldrT="[besedilo]"/>
      <dgm:spPr/>
      <dgm:t>
        <a:bodyPr/>
        <a:lstStyle/>
        <a:p>
          <a:r>
            <a:rPr lang="sl-SI" dirty="0"/>
            <a:t>po roku za oddajo le, če je rok za oddajo določen manj kot 10 delovnih dni</a:t>
          </a:r>
        </a:p>
      </dgm:t>
    </dgm:pt>
    <dgm:pt modelId="{8C3422AE-9129-4CF1-BA59-E5E7290B0AF0}" type="parTrans" cxnId="{E23682B7-9EA9-4EF8-A2AF-EEC6ABA3F9F3}">
      <dgm:prSet/>
      <dgm:spPr/>
      <dgm:t>
        <a:bodyPr/>
        <a:lstStyle/>
        <a:p>
          <a:endParaRPr lang="sl-SI"/>
        </a:p>
      </dgm:t>
    </dgm:pt>
    <dgm:pt modelId="{F464D683-B191-406B-B024-D9D544676B2C}" type="sibTrans" cxnId="{E23682B7-9EA9-4EF8-A2AF-EEC6ABA3F9F3}">
      <dgm:prSet/>
      <dgm:spPr/>
      <dgm:t>
        <a:bodyPr/>
        <a:lstStyle/>
        <a:p>
          <a:endParaRPr lang="sl-SI"/>
        </a:p>
      </dgm:t>
    </dgm:pt>
    <dgm:pt modelId="{77160D98-AE2E-4817-9E22-6956467D544B}">
      <dgm:prSet phldrT="[besedilo]"/>
      <dgm:spPr/>
      <dgm:t>
        <a:bodyPr/>
        <a:lstStyle/>
        <a:p>
          <a:r>
            <a:rPr lang="sl-SI" dirty="0"/>
            <a:t>8 delovnih dni </a:t>
          </a:r>
        </a:p>
      </dgm:t>
    </dgm:pt>
    <dgm:pt modelId="{A19E04D3-C47B-4D2F-8593-1FDF1DE80431}" type="parTrans" cxnId="{4FF13354-6941-493A-B2F3-DA337EBF7E4E}">
      <dgm:prSet/>
      <dgm:spPr/>
      <dgm:t>
        <a:bodyPr/>
        <a:lstStyle/>
        <a:p>
          <a:endParaRPr lang="sl-SI"/>
        </a:p>
      </dgm:t>
    </dgm:pt>
    <dgm:pt modelId="{E8DC5DBE-CAFC-4CBC-BE05-D797D00B333C}" type="sibTrans" cxnId="{4FF13354-6941-493A-B2F3-DA337EBF7E4E}">
      <dgm:prSet/>
      <dgm:spPr/>
      <dgm:t>
        <a:bodyPr/>
        <a:lstStyle/>
        <a:p>
          <a:endParaRPr lang="sl-SI"/>
        </a:p>
      </dgm:t>
    </dgm:pt>
    <dgm:pt modelId="{ECCDD9D0-367B-446C-B07B-4C97DC1B1EAF}">
      <dgm:prSet phldrT="[besedilo]"/>
      <dgm:spPr/>
      <dgm:t>
        <a:bodyPr/>
        <a:lstStyle/>
        <a:p>
          <a:r>
            <a:rPr lang="sl-SI" dirty="0"/>
            <a:t>5 delovnih dni za NMV / PZP</a:t>
          </a:r>
        </a:p>
      </dgm:t>
    </dgm:pt>
    <dgm:pt modelId="{B2AA7378-4AF7-4A91-BEF2-254505FEE2C0}" type="parTrans" cxnId="{76B9719B-2BA6-4D20-901D-918D4BA8F1E8}">
      <dgm:prSet/>
      <dgm:spPr/>
      <dgm:t>
        <a:bodyPr/>
        <a:lstStyle/>
        <a:p>
          <a:endParaRPr lang="sl-SI"/>
        </a:p>
      </dgm:t>
    </dgm:pt>
    <dgm:pt modelId="{865FDC58-8DD4-4BDA-A5EA-E0D97800D9CB}" type="sibTrans" cxnId="{76B9719B-2BA6-4D20-901D-918D4BA8F1E8}">
      <dgm:prSet/>
      <dgm:spPr/>
      <dgm:t>
        <a:bodyPr/>
        <a:lstStyle/>
        <a:p>
          <a:endParaRPr lang="sl-SI"/>
        </a:p>
      </dgm:t>
    </dgm:pt>
    <dgm:pt modelId="{05E8AA23-FDEB-43CB-9A67-14B01AFA5B95}" type="pres">
      <dgm:prSet presAssocID="{BA5AEB4F-4EA2-443F-A6C2-1E12279F7C9C}" presName="Name0" presStyleCnt="0">
        <dgm:presLayoutVars>
          <dgm:dir/>
          <dgm:animLvl val="lvl"/>
          <dgm:resizeHandles/>
        </dgm:presLayoutVars>
      </dgm:prSet>
      <dgm:spPr/>
    </dgm:pt>
    <dgm:pt modelId="{42E3F161-81DF-4981-9BEC-E0D68B714187}" type="pres">
      <dgm:prSet presAssocID="{00AD590D-BBF7-4906-BC64-74A263E0FCF9}" presName="linNode" presStyleCnt="0"/>
      <dgm:spPr/>
    </dgm:pt>
    <dgm:pt modelId="{0F559767-1D85-499B-AE1E-9CBC66733AE7}" type="pres">
      <dgm:prSet presAssocID="{00AD590D-BBF7-4906-BC64-74A263E0FCF9}" presName="parentShp" presStyleLbl="node1" presStyleIdx="0" presStyleCnt="2">
        <dgm:presLayoutVars>
          <dgm:bulletEnabled val="1"/>
        </dgm:presLayoutVars>
      </dgm:prSet>
      <dgm:spPr/>
    </dgm:pt>
    <dgm:pt modelId="{465C78D1-625B-424F-A45B-A1E208D77A87}" type="pres">
      <dgm:prSet presAssocID="{00AD590D-BBF7-4906-BC64-74A263E0FCF9}" presName="childShp" presStyleLbl="bgAccFollowNode1" presStyleIdx="0" presStyleCnt="2" custScaleX="108814">
        <dgm:presLayoutVars>
          <dgm:bulletEnabled val="1"/>
        </dgm:presLayoutVars>
      </dgm:prSet>
      <dgm:spPr/>
    </dgm:pt>
    <dgm:pt modelId="{83A97CC1-1D6E-4AF3-88CF-D5935CECDDD5}" type="pres">
      <dgm:prSet presAssocID="{F820806A-516E-46B1-BA3B-88B1A85C40E4}" presName="spacing" presStyleCnt="0"/>
      <dgm:spPr/>
    </dgm:pt>
    <dgm:pt modelId="{4DF15AAF-93DB-45A8-88C7-A8EB6D4D262F}" type="pres">
      <dgm:prSet presAssocID="{85DB2583-8038-4FB4-9008-71B694014D3D}" presName="linNode" presStyleCnt="0"/>
      <dgm:spPr/>
    </dgm:pt>
    <dgm:pt modelId="{16CA4973-CDD3-4943-AA61-B056F20D32A7}" type="pres">
      <dgm:prSet presAssocID="{85DB2583-8038-4FB4-9008-71B694014D3D}" presName="parentShp" presStyleLbl="node1" presStyleIdx="1" presStyleCnt="2">
        <dgm:presLayoutVars>
          <dgm:bulletEnabled val="1"/>
        </dgm:presLayoutVars>
      </dgm:prSet>
      <dgm:spPr/>
    </dgm:pt>
    <dgm:pt modelId="{1E2108C5-36D9-4E66-91DB-336F80F7721E}" type="pres">
      <dgm:prSet presAssocID="{85DB2583-8038-4FB4-9008-71B694014D3D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324D4B17-D334-46A2-965E-64A634DF44E0}" type="presOf" srcId="{DB9DFF81-7272-4DA4-A681-A3F3AC8B57CB}" destId="{465C78D1-625B-424F-A45B-A1E208D77A87}" srcOrd="0" destOrd="2" presId="urn:microsoft.com/office/officeart/2005/8/layout/vList6"/>
    <dgm:cxn modelId="{F6953321-E3BC-4600-A8CD-9DEEB6669C84}" srcId="{85DB2583-8038-4FB4-9008-71B694014D3D}" destId="{328F5173-222C-4003-84E1-B33BED545EDA}" srcOrd="0" destOrd="0" parTransId="{E2417D46-23B6-4413-BC15-424621682E5E}" sibTransId="{11985A6E-D582-40FF-B3B3-8B5ABA8AEEF9}"/>
    <dgm:cxn modelId="{B30C5C36-BBA5-48C0-B3B5-CEE5C425D4D2}" type="presOf" srcId="{328F5173-222C-4003-84E1-B33BED545EDA}" destId="{1E2108C5-36D9-4E66-91DB-336F80F7721E}" srcOrd="0" destOrd="0" presId="urn:microsoft.com/office/officeart/2005/8/layout/vList6"/>
    <dgm:cxn modelId="{BA9A8A60-8777-47B5-927E-07724913C661}" srcId="{00AD590D-BBF7-4906-BC64-74A263E0FCF9}" destId="{45EB90D7-C422-4741-B255-B96D5EAA2538}" srcOrd="0" destOrd="0" parTransId="{944815BA-B561-4230-AB3C-08C5C1495400}" sibTransId="{A73ABCA1-96B9-4A09-AAD6-40B7939BBE27}"/>
    <dgm:cxn modelId="{DA892243-3531-4689-AE31-C1D92B45B95B}" type="presOf" srcId="{ECCDD9D0-367B-446C-B07B-4C97DC1B1EAF}" destId="{1E2108C5-36D9-4E66-91DB-336F80F7721E}" srcOrd="0" destOrd="2" presId="urn:microsoft.com/office/officeart/2005/8/layout/vList6"/>
    <dgm:cxn modelId="{55D92E67-9530-455A-9D36-B474D56F444F}" type="presOf" srcId="{77160D98-AE2E-4817-9E22-6956467D544B}" destId="{1E2108C5-36D9-4E66-91DB-336F80F7721E}" srcOrd="0" destOrd="1" presId="urn:microsoft.com/office/officeart/2005/8/layout/vList6"/>
    <dgm:cxn modelId="{4FF13354-6941-493A-B2F3-DA337EBF7E4E}" srcId="{85DB2583-8038-4FB4-9008-71B694014D3D}" destId="{77160D98-AE2E-4817-9E22-6956467D544B}" srcOrd="1" destOrd="0" parTransId="{A19E04D3-C47B-4D2F-8593-1FDF1DE80431}" sibTransId="{E8DC5DBE-CAFC-4CBC-BE05-D797D00B333C}"/>
    <dgm:cxn modelId="{BE2B2275-3582-4D3F-9968-1DD7DF5AA175}" type="presOf" srcId="{85DB2583-8038-4FB4-9008-71B694014D3D}" destId="{16CA4973-CDD3-4943-AA61-B056F20D32A7}" srcOrd="0" destOrd="0" presId="urn:microsoft.com/office/officeart/2005/8/layout/vList6"/>
    <dgm:cxn modelId="{BD01D459-C0FE-4CFF-AFEF-1C0001BEE1BD}" srcId="{00AD590D-BBF7-4906-BC64-74A263E0FCF9}" destId="{6E0975BE-B956-48F1-A55E-EC91805412BD}" srcOrd="1" destOrd="0" parTransId="{89A229CD-E017-4E5B-B4A4-DAE39CF99D78}" sibTransId="{50F6A812-5AA9-4713-A0C9-64BE49E5E248}"/>
    <dgm:cxn modelId="{07DCCF7B-4D1C-4B54-9FA3-658DDD690170}" type="presOf" srcId="{BA5AEB4F-4EA2-443F-A6C2-1E12279F7C9C}" destId="{05E8AA23-FDEB-43CB-9A67-14B01AFA5B95}" srcOrd="0" destOrd="0" presId="urn:microsoft.com/office/officeart/2005/8/layout/vList6"/>
    <dgm:cxn modelId="{57199E8F-EF40-4EA0-8C91-659657FED439}" type="presOf" srcId="{45EB90D7-C422-4741-B255-B96D5EAA2538}" destId="{465C78D1-625B-424F-A45B-A1E208D77A87}" srcOrd="0" destOrd="0" presId="urn:microsoft.com/office/officeart/2005/8/layout/vList6"/>
    <dgm:cxn modelId="{76B9719B-2BA6-4D20-901D-918D4BA8F1E8}" srcId="{85DB2583-8038-4FB4-9008-71B694014D3D}" destId="{ECCDD9D0-367B-446C-B07B-4C97DC1B1EAF}" srcOrd="2" destOrd="0" parTransId="{B2AA7378-4AF7-4A91-BEF2-254505FEE2C0}" sibTransId="{865FDC58-8DD4-4BDA-A5EA-E0D97800D9CB}"/>
    <dgm:cxn modelId="{41E3D5B3-5277-480A-BF9A-F3CFAF776AE7}" type="presOf" srcId="{6E0975BE-B956-48F1-A55E-EC91805412BD}" destId="{465C78D1-625B-424F-A45B-A1E208D77A87}" srcOrd="0" destOrd="1" presId="urn:microsoft.com/office/officeart/2005/8/layout/vList6"/>
    <dgm:cxn modelId="{E23682B7-9EA9-4EF8-A2AF-EEC6ABA3F9F3}" srcId="{00AD590D-BBF7-4906-BC64-74A263E0FCF9}" destId="{DB9DFF81-7272-4DA4-A681-A3F3AC8B57CB}" srcOrd="2" destOrd="0" parTransId="{8C3422AE-9129-4CF1-BA59-E5E7290B0AF0}" sibTransId="{F464D683-B191-406B-B024-D9D544676B2C}"/>
    <dgm:cxn modelId="{2EB5F9BD-8179-4618-9667-24919DB726A5}" srcId="{BA5AEB4F-4EA2-443F-A6C2-1E12279F7C9C}" destId="{00AD590D-BBF7-4906-BC64-74A263E0FCF9}" srcOrd="0" destOrd="0" parTransId="{168F8264-BED9-451D-A8F9-BA5F4EAB58A8}" sibTransId="{F820806A-516E-46B1-BA3B-88B1A85C40E4}"/>
    <dgm:cxn modelId="{3035A3F5-237D-4E62-826F-84D991F46A81}" type="presOf" srcId="{00AD590D-BBF7-4906-BC64-74A263E0FCF9}" destId="{0F559767-1D85-499B-AE1E-9CBC66733AE7}" srcOrd="0" destOrd="0" presId="urn:microsoft.com/office/officeart/2005/8/layout/vList6"/>
    <dgm:cxn modelId="{BC8072F8-16AA-4986-AEB9-297FD6BA05BB}" srcId="{BA5AEB4F-4EA2-443F-A6C2-1E12279F7C9C}" destId="{85DB2583-8038-4FB4-9008-71B694014D3D}" srcOrd="1" destOrd="0" parTransId="{C1A41129-53CF-402A-A2FA-14D309889E79}" sibTransId="{3336B8CC-3C2E-4AB6-A7D1-290B9847E828}"/>
    <dgm:cxn modelId="{8F88854A-F5DA-4999-8A65-14A87E56BAE4}" type="presParOf" srcId="{05E8AA23-FDEB-43CB-9A67-14B01AFA5B95}" destId="{42E3F161-81DF-4981-9BEC-E0D68B714187}" srcOrd="0" destOrd="0" presId="urn:microsoft.com/office/officeart/2005/8/layout/vList6"/>
    <dgm:cxn modelId="{EA2357B4-44E8-42E2-8197-CBF0B614D932}" type="presParOf" srcId="{42E3F161-81DF-4981-9BEC-E0D68B714187}" destId="{0F559767-1D85-499B-AE1E-9CBC66733AE7}" srcOrd="0" destOrd="0" presId="urn:microsoft.com/office/officeart/2005/8/layout/vList6"/>
    <dgm:cxn modelId="{48296D00-B114-4A73-9DB6-E9BAFBDBE1BB}" type="presParOf" srcId="{42E3F161-81DF-4981-9BEC-E0D68B714187}" destId="{465C78D1-625B-424F-A45B-A1E208D77A87}" srcOrd="1" destOrd="0" presId="urn:microsoft.com/office/officeart/2005/8/layout/vList6"/>
    <dgm:cxn modelId="{7DD5965E-5394-48EE-BC74-5E7B1D78D988}" type="presParOf" srcId="{05E8AA23-FDEB-43CB-9A67-14B01AFA5B95}" destId="{83A97CC1-1D6E-4AF3-88CF-D5935CECDDD5}" srcOrd="1" destOrd="0" presId="urn:microsoft.com/office/officeart/2005/8/layout/vList6"/>
    <dgm:cxn modelId="{47D758A3-9A50-4545-9F74-F960320323F8}" type="presParOf" srcId="{05E8AA23-FDEB-43CB-9A67-14B01AFA5B95}" destId="{4DF15AAF-93DB-45A8-88C7-A8EB6D4D262F}" srcOrd="2" destOrd="0" presId="urn:microsoft.com/office/officeart/2005/8/layout/vList6"/>
    <dgm:cxn modelId="{6DEDB58E-A821-4C2F-B2F1-A1AE857E31BF}" type="presParOf" srcId="{4DF15AAF-93DB-45A8-88C7-A8EB6D4D262F}" destId="{16CA4973-CDD3-4943-AA61-B056F20D32A7}" srcOrd="0" destOrd="0" presId="urn:microsoft.com/office/officeart/2005/8/layout/vList6"/>
    <dgm:cxn modelId="{258929F2-E3BF-49C4-A30B-FDAFABB4A6D4}" type="presParOf" srcId="{4DF15AAF-93DB-45A8-88C7-A8EB6D4D262F}" destId="{1E2108C5-36D9-4E66-91DB-336F80F7721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F6F8ED-A6D6-4981-A75C-5C2C547E643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CE12B710-1E06-4444-990E-10ACDF7B7469}">
      <dgm:prSet phldrT="[besedilo]"/>
      <dgm:spPr/>
      <dgm:t>
        <a:bodyPr/>
        <a:lstStyle/>
        <a:p>
          <a:r>
            <a:rPr lang="sl-SI" dirty="0"/>
            <a:t>OBJAVA RD </a:t>
          </a:r>
        </a:p>
      </dgm:t>
    </dgm:pt>
    <dgm:pt modelId="{3B021208-DA59-48F0-97E6-C29F7E614017}" type="parTrans" cxnId="{B70E1DCD-64C9-42C3-8398-74F7ECAC09AC}">
      <dgm:prSet/>
      <dgm:spPr/>
      <dgm:t>
        <a:bodyPr/>
        <a:lstStyle/>
        <a:p>
          <a:endParaRPr lang="sl-SI"/>
        </a:p>
      </dgm:t>
    </dgm:pt>
    <dgm:pt modelId="{0CC6C1A7-C171-4036-A381-7F9839F4085E}" type="sibTrans" cxnId="{B70E1DCD-64C9-42C3-8398-74F7ECAC09AC}">
      <dgm:prSet/>
      <dgm:spPr/>
      <dgm:t>
        <a:bodyPr/>
        <a:lstStyle/>
        <a:p>
          <a:endParaRPr lang="sl-SI"/>
        </a:p>
      </dgm:t>
    </dgm:pt>
    <dgm:pt modelId="{A14F5AD8-DA3B-4397-A8C9-14E1838490FF}">
      <dgm:prSet phldrT="[besedilo]" custT="1"/>
      <dgm:spPr/>
      <dgm:t>
        <a:bodyPr/>
        <a:lstStyle/>
        <a:p>
          <a:r>
            <a:rPr lang="sl-SI" sz="1100" dirty="0"/>
            <a:t>Rok za oddajo = 8 DD</a:t>
          </a:r>
        </a:p>
      </dgm:t>
    </dgm:pt>
    <dgm:pt modelId="{36E3B98A-996D-4CFA-B0AF-B75EC5385D36}" type="parTrans" cxnId="{E7DA5153-2ACC-44D9-AC74-05BE0C636A41}">
      <dgm:prSet/>
      <dgm:spPr/>
      <dgm:t>
        <a:bodyPr/>
        <a:lstStyle/>
        <a:p>
          <a:endParaRPr lang="sl-SI"/>
        </a:p>
      </dgm:t>
    </dgm:pt>
    <dgm:pt modelId="{72A821F9-C18C-4348-A89D-6080FBE8ADE7}" type="sibTrans" cxnId="{E7DA5153-2ACC-44D9-AC74-05BE0C636A41}">
      <dgm:prSet/>
      <dgm:spPr/>
      <dgm:t>
        <a:bodyPr/>
        <a:lstStyle/>
        <a:p>
          <a:endParaRPr lang="sl-SI"/>
        </a:p>
      </dgm:t>
    </dgm:pt>
    <dgm:pt modelId="{4099CF46-D665-4EE6-BE65-EFFB86AAE68D}">
      <dgm:prSet phldrT="[besedilo]" custT="1"/>
      <dgm:spPr/>
      <dgm:t>
        <a:bodyPr/>
        <a:lstStyle/>
        <a:p>
          <a:r>
            <a:rPr lang="sl-SI" sz="1100" dirty="0"/>
            <a:t>ZR = 10 DD</a:t>
          </a:r>
        </a:p>
      </dgm:t>
    </dgm:pt>
    <dgm:pt modelId="{40607FB1-82E5-4ADE-B1C2-38CCDA02EBF5}" type="parTrans" cxnId="{35883C2B-229E-48FF-BF80-9C2982CADC53}">
      <dgm:prSet/>
      <dgm:spPr/>
      <dgm:t>
        <a:bodyPr/>
        <a:lstStyle/>
        <a:p>
          <a:endParaRPr lang="sl-SI"/>
        </a:p>
      </dgm:t>
    </dgm:pt>
    <dgm:pt modelId="{4DB908B8-2D67-4DD5-A9C8-C3E4B60373E3}" type="sibTrans" cxnId="{35883C2B-229E-48FF-BF80-9C2982CADC53}">
      <dgm:prSet/>
      <dgm:spPr/>
      <dgm:t>
        <a:bodyPr/>
        <a:lstStyle/>
        <a:p>
          <a:endParaRPr lang="sl-SI"/>
        </a:p>
      </dgm:t>
    </dgm:pt>
    <dgm:pt modelId="{5E35644C-8B1F-4CC7-9326-B26BC5111565}">
      <dgm:prSet phldrT="[besedilo]"/>
      <dgm:spPr/>
      <dgm:t>
        <a:bodyPr/>
        <a:lstStyle/>
        <a:p>
          <a:r>
            <a:rPr lang="sl-SI" dirty="0"/>
            <a:t>OBJAVA RD</a:t>
          </a:r>
        </a:p>
      </dgm:t>
    </dgm:pt>
    <dgm:pt modelId="{0041C1ED-D82C-40B8-A4BB-5EA3B98FCAD5}" type="parTrans" cxnId="{44F80DDB-327B-4B54-A90F-25301FA672F5}">
      <dgm:prSet/>
      <dgm:spPr/>
      <dgm:t>
        <a:bodyPr/>
        <a:lstStyle/>
        <a:p>
          <a:endParaRPr lang="sl-SI"/>
        </a:p>
      </dgm:t>
    </dgm:pt>
    <dgm:pt modelId="{25EDC6E4-EF93-464E-AE29-A72299ACF068}" type="sibTrans" cxnId="{44F80DDB-327B-4B54-A90F-25301FA672F5}">
      <dgm:prSet/>
      <dgm:spPr/>
      <dgm:t>
        <a:bodyPr/>
        <a:lstStyle/>
        <a:p>
          <a:endParaRPr lang="sl-SI"/>
        </a:p>
      </dgm:t>
    </dgm:pt>
    <dgm:pt modelId="{0F7CD20D-A54E-4780-A91F-0E85850ABEE9}">
      <dgm:prSet phldrT="[besedilo]" custT="1"/>
      <dgm:spPr/>
      <dgm:t>
        <a:bodyPr/>
        <a:lstStyle/>
        <a:p>
          <a:r>
            <a:rPr lang="sl-SI" sz="1100" dirty="0"/>
            <a:t>Rok za oddajo = 10 DD</a:t>
          </a:r>
        </a:p>
      </dgm:t>
    </dgm:pt>
    <dgm:pt modelId="{E25ED9A4-953F-4111-A6C4-3CA3EB0FF52E}" type="parTrans" cxnId="{5EB80BBE-388A-4E42-A7EE-887F51B27FBD}">
      <dgm:prSet/>
      <dgm:spPr/>
      <dgm:t>
        <a:bodyPr/>
        <a:lstStyle/>
        <a:p>
          <a:endParaRPr lang="sl-SI"/>
        </a:p>
      </dgm:t>
    </dgm:pt>
    <dgm:pt modelId="{56F40C16-70E0-4D01-B693-6E2812C189B1}" type="sibTrans" cxnId="{5EB80BBE-388A-4E42-A7EE-887F51B27FBD}">
      <dgm:prSet/>
      <dgm:spPr/>
      <dgm:t>
        <a:bodyPr/>
        <a:lstStyle/>
        <a:p>
          <a:endParaRPr lang="sl-SI"/>
        </a:p>
      </dgm:t>
    </dgm:pt>
    <dgm:pt modelId="{26C3FEEF-6FF7-4A61-81A3-8CEB11CEA098}">
      <dgm:prSet phldrT="[besedilo]"/>
      <dgm:spPr/>
      <dgm:t>
        <a:bodyPr/>
        <a:lstStyle/>
        <a:p>
          <a:r>
            <a:rPr lang="sl-SI" dirty="0"/>
            <a:t>OBJAVA RD</a:t>
          </a:r>
        </a:p>
      </dgm:t>
    </dgm:pt>
    <dgm:pt modelId="{5A1F05A7-2BF9-422F-9F17-22242C07E455}" type="parTrans" cxnId="{FCB20740-7844-4BAD-AFD8-680877E83CE8}">
      <dgm:prSet/>
      <dgm:spPr/>
      <dgm:t>
        <a:bodyPr/>
        <a:lstStyle/>
        <a:p>
          <a:endParaRPr lang="sl-SI"/>
        </a:p>
      </dgm:t>
    </dgm:pt>
    <dgm:pt modelId="{9D842713-E5B1-45BD-967D-7443FD1DD840}" type="sibTrans" cxnId="{FCB20740-7844-4BAD-AFD8-680877E83CE8}">
      <dgm:prSet/>
      <dgm:spPr/>
      <dgm:t>
        <a:bodyPr/>
        <a:lstStyle/>
        <a:p>
          <a:endParaRPr lang="sl-SI"/>
        </a:p>
      </dgm:t>
    </dgm:pt>
    <dgm:pt modelId="{7733FB54-82B7-47A4-8682-E6817F7D429E}">
      <dgm:prSet phldrT="[besedilo]" custT="1"/>
      <dgm:spPr/>
      <dgm:t>
        <a:bodyPr/>
        <a:lstStyle/>
        <a:p>
          <a:r>
            <a:rPr lang="sl-SI" sz="1100" dirty="0"/>
            <a:t>Rok za oddajo = 30 DD</a:t>
          </a:r>
        </a:p>
      </dgm:t>
    </dgm:pt>
    <dgm:pt modelId="{8C1CD364-5AF3-41DF-9E74-F12C96BF7791}" type="parTrans" cxnId="{C2CA1A95-D306-48E0-AA1F-39A4EB3613BB}">
      <dgm:prSet/>
      <dgm:spPr/>
      <dgm:t>
        <a:bodyPr/>
        <a:lstStyle/>
        <a:p>
          <a:endParaRPr lang="sl-SI"/>
        </a:p>
      </dgm:t>
    </dgm:pt>
    <dgm:pt modelId="{FF0C816B-2233-42EE-AA60-C0C4BA808AB0}" type="sibTrans" cxnId="{C2CA1A95-D306-48E0-AA1F-39A4EB3613BB}">
      <dgm:prSet/>
      <dgm:spPr/>
      <dgm:t>
        <a:bodyPr/>
        <a:lstStyle/>
        <a:p>
          <a:endParaRPr lang="sl-SI"/>
        </a:p>
      </dgm:t>
    </dgm:pt>
    <dgm:pt modelId="{E1F24791-6108-4821-A4B2-163872EA3201}">
      <dgm:prSet custT="1"/>
      <dgm:spPr/>
      <dgm:t>
        <a:bodyPr/>
        <a:lstStyle/>
        <a:p>
          <a:r>
            <a:rPr lang="sl-SI" sz="1100" dirty="0"/>
            <a:t>ZR = 10 DD</a:t>
          </a:r>
        </a:p>
      </dgm:t>
    </dgm:pt>
    <dgm:pt modelId="{18F4684D-766C-4BA9-AE41-41A2863396B7}" type="parTrans" cxnId="{890CB858-295C-4804-A8AF-098D4B44DF9E}">
      <dgm:prSet/>
      <dgm:spPr/>
      <dgm:t>
        <a:bodyPr/>
        <a:lstStyle/>
        <a:p>
          <a:endParaRPr lang="sl-SI"/>
        </a:p>
      </dgm:t>
    </dgm:pt>
    <dgm:pt modelId="{EFFEEF4C-1813-45BF-819F-6A59CAC892FD}" type="sibTrans" cxnId="{890CB858-295C-4804-A8AF-098D4B44DF9E}">
      <dgm:prSet/>
      <dgm:spPr/>
      <dgm:t>
        <a:bodyPr/>
        <a:lstStyle/>
        <a:p>
          <a:endParaRPr lang="sl-SI"/>
        </a:p>
      </dgm:t>
    </dgm:pt>
    <dgm:pt modelId="{319600C2-8D39-43B2-9521-276E2CAC0921}">
      <dgm:prSet custT="1"/>
      <dgm:spPr/>
      <dgm:t>
        <a:bodyPr/>
        <a:lstStyle/>
        <a:p>
          <a:r>
            <a:rPr lang="sl-SI" sz="1100" dirty="0"/>
            <a:t>ZR = 10 DD</a:t>
          </a:r>
        </a:p>
      </dgm:t>
    </dgm:pt>
    <dgm:pt modelId="{CE8C3E08-1023-46B1-826A-81BB2BBF6A12}" type="parTrans" cxnId="{37856BCA-9ADA-4635-A89E-CA46E4889519}">
      <dgm:prSet/>
      <dgm:spPr/>
      <dgm:t>
        <a:bodyPr/>
        <a:lstStyle/>
        <a:p>
          <a:endParaRPr lang="sl-SI"/>
        </a:p>
      </dgm:t>
    </dgm:pt>
    <dgm:pt modelId="{40848C54-0FDD-45B1-A9E1-C50DC7CB3DA9}" type="sibTrans" cxnId="{37856BCA-9ADA-4635-A89E-CA46E4889519}">
      <dgm:prSet/>
      <dgm:spPr/>
      <dgm:t>
        <a:bodyPr/>
        <a:lstStyle/>
        <a:p>
          <a:endParaRPr lang="sl-SI"/>
        </a:p>
      </dgm:t>
    </dgm:pt>
    <dgm:pt modelId="{B9D92EF5-3DC6-462A-86C3-FB5550BA955F}" type="pres">
      <dgm:prSet presAssocID="{20F6F8ED-A6D6-4981-A75C-5C2C547E6439}" presName="Name0" presStyleCnt="0">
        <dgm:presLayoutVars>
          <dgm:dir/>
          <dgm:animLvl val="lvl"/>
          <dgm:resizeHandles val="exact"/>
        </dgm:presLayoutVars>
      </dgm:prSet>
      <dgm:spPr/>
    </dgm:pt>
    <dgm:pt modelId="{C4D75BFD-54FF-42E4-8A01-4C0EC896AAD9}" type="pres">
      <dgm:prSet presAssocID="{CE12B710-1E06-4444-990E-10ACDF7B7469}" presName="composite" presStyleCnt="0"/>
      <dgm:spPr/>
    </dgm:pt>
    <dgm:pt modelId="{B6479834-5CD9-4372-89BD-9A0A4EA1231E}" type="pres">
      <dgm:prSet presAssocID="{CE12B710-1E06-4444-990E-10ACDF7B746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E73B3580-918E-4BC5-8A50-3FD38DC7CC55}" type="pres">
      <dgm:prSet presAssocID="{CE12B710-1E06-4444-990E-10ACDF7B7469}" presName="desTx" presStyleLbl="alignAccFollowNode1" presStyleIdx="0" presStyleCnt="3">
        <dgm:presLayoutVars>
          <dgm:bulletEnabled val="1"/>
        </dgm:presLayoutVars>
      </dgm:prSet>
      <dgm:spPr/>
    </dgm:pt>
    <dgm:pt modelId="{9C8E5C74-07F2-4730-ACC9-03CD2186C722}" type="pres">
      <dgm:prSet presAssocID="{0CC6C1A7-C171-4036-A381-7F9839F4085E}" presName="space" presStyleCnt="0"/>
      <dgm:spPr/>
    </dgm:pt>
    <dgm:pt modelId="{F521AFF5-218D-41FD-855B-D3454580C119}" type="pres">
      <dgm:prSet presAssocID="{5E35644C-8B1F-4CC7-9326-B26BC5111565}" presName="composite" presStyleCnt="0"/>
      <dgm:spPr/>
    </dgm:pt>
    <dgm:pt modelId="{51C55C8A-67B6-4859-95B7-192331D559D6}" type="pres">
      <dgm:prSet presAssocID="{5E35644C-8B1F-4CC7-9326-B26BC511156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6F80DDC0-705E-44BA-97E5-E8FB4189FE19}" type="pres">
      <dgm:prSet presAssocID="{5E35644C-8B1F-4CC7-9326-B26BC5111565}" presName="desTx" presStyleLbl="alignAccFollowNode1" presStyleIdx="1" presStyleCnt="3">
        <dgm:presLayoutVars>
          <dgm:bulletEnabled val="1"/>
        </dgm:presLayoutVars>
      </dgm:prSet>
      <dgm:spPr/>
    </dgm:pt>
    <dgm:pt modelId="{5409386C-539B-4025-AB57-B4838D145B6D}" type="pres">
      <dgm:prSet presAssocID="{25EDC6E4-EF93-464E-AE29-A72299ACF068}" presName="space" presStyleCnt="0"/>
      <dgm:spPr/>
    </dgm:pt>
    <dgm:pt modelId="{A7B6EE7F-C15E-4ED7-BCAC-EA06C55B4816}" type="pres">
      <dgm:prSet presAssocID="{26C3FEEF-6FF7-4A61-81A3-8CEB11CEA098}" presName="composite" presStyleCnt="0"/>
      <dgm:spPr/>
    </dgm:pt>
    <dgm:pt modelId="{311CE05F-271F-4CAE-9007-1FC6A0DDF1E5}" type="pres">
      <dgm:prSet presAssocID="{26C3FEEF-6FF7-4A61-81A3-8CEB11CEA09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41B4F7AE-9D3D-40B5-AC20-205ABA8E84AE}" type="pres">
      <dgm:prSet presAssocID="{26C3FEEF-6FF7-4A61-81A3-8CEB11CEA098}" presName="desTx" presStyleLbl="alignAccFollowNode1" presStyleIdx="2" presStyleCnt="3" custLinFactNeighborX="103" custLinFactNeighborY="-801">
        <dgm:presLayoutVars>
          <dgm:bulletEnabled val="1"/>
        </dgm:presLayoutVars>
      </dgm:prSet>
      <dgm:spPr/>
    </dgm:pt>
  </dgm:ptLst>
  <dgm:cxnLst>
    <dgm:cxn modelId="{35883C2B-229E-48FF-BF80-9C2982CADC53}" srcId="{CE12B710-1E06-4444-990E-10ACDF7B7469}" destId="{4099CF46-D665-4EE6-BE65-EFFB86AAE68D}" srcOrd="1" destOrd="0" parTransId="{40607FB1-82E5-4ADE-B1C2-38CCDA02EBF5}" sibTransId="{4DB908B8-2D67-4DD5-A9C8-C3E4B60373E3}"/>
    <dgm:cxn modelId="{FCB20740-7844-4BAD-AFD8-680877E83CE8}" srcId="{20F6F8ED-A6D6-4981-A75C-5C2C547E6439}" destId="{26C3FEEF-6FF7-4A61-81A3-8CEB11CEA098}" srcOrd="2" destOrd="0" parTransId="{5A1F05A7-2BF9-422F-9F17-22242C07E455}" sibTransId="{9D842713-E5B1-45BD-967D-7443FD1DD840}"/>
    <dgm:cxn modelId="{65DDAB4D-74E7-46D5-BE3C-3828B978A8C5}" type="presOf" srcId="{7733FB54-82B7-47A4-8682-E6817F7D429E}" destId="{41B4F7AE-9D3D-40B5-AC20-205ABA8E84AE}" srcOrd="0" destOrd="0" presId="urn:microsoft.com/office/officeart/2005/8/layout/hList1"/>
    <dgm:cxn modelId="{08C85F4F-B018-4E14-B0A5-21BA180C845A}" type="presOf" srcId="{319600C2-8D39-43B2-9521-276E2CAC0921}" destId="{41B4F7AE-9D3D-40B5-AC20-205ABA8E84AE}" srcOrd="0" destOrd="1" presId="urn:microsoft.com/office/officeart/2005/8/layout/hList1"/>
    <dgm:cxn modelId="{E7DA5153-2ACC-44D9-AC74-05BE0C636A41}" srcId="{CE12B710-1E06-4444-990E-10ACDF7B7469}" destId="{A14F5AD8-DA3B-4397-A8C9-14E1838490FF}" srcOrd="0" destOrd="0" parTransId="{36E3B98A-996D-4CFA-B0AF-B75EC5385D36}" sibTransId="{72A821F9-C18C-4348-A89D-6080FBE8ADE7}"/>
    <dgm:cxn modelId="{890CB858-295C-4804-A8AF-098D4B44DF9E}" srcId="{5E35644C-8B1F-4CC7-9326-B26BC5111565}" destId="{E1F24791-6108-4821-A4B2-163872EA3201}" srcOrd="1" destOrd="0" parTransId="{18F4684D-766C-4BA9-AE41-41A2863396B7}" sibTransId="{EFFEEF4C-1813-45BF-819F-6A59CAC892FD}"/>
    <dgm:cxn modelId="{E7938C86-8BE6-4073-AE3D-FE64455F1802}" type="presOf" srcId="{20F6F8ED-A6D6-4981-A75C-5C2C547E6439}" destId="{B9D92EF5-3DC6-462A-86C3-FB5550BA955F}" srcOrd="0" destOrd="0" presId="urn:microsoft.com/office/officeart/2005/8/layout/hList1"/>
    <dgm:cxn modelId="{AA373B93-3635-4C9F-A441-3E698B902384}" type="presOf" srcId="{26C3FEEF-6FF7-4A61-81A3-8CEB11CEA098}" destId="{311CE05F-271F-4CAE-9007-1FC6A0DDF1E5}" srcOrd="0" destOrd="0" presId="urn:microsoft.com/office/officeart/2005/8/layout/hList1"/>
    <dgm:cxn modelId="{C2CA1A95-D306-48E0-AA1F-39A4EB3613BB}" srcId="{26C3FEEF-6FF7-4A61-81A3-8CEB11CEA098}" destId="{7733FB54-82B7-47A4-8682-E6817F7D429E}" srcOrd="0" destOrd="0" parTransId="{8C1CD364-5AF3-41DF-9E74-F12C96BF7791}" sibTransId="{FF0C816B-2233-42EE-AA60-C0C4BA808AB0}"/>
    <dgm:cxn modelId="{82CCBCA0-FE26-4B21-A3C6-7F21D9AFF87D}" type="presOf" srcId="{A14F5AD8-DA3B-4397-A8C9-14E1838490FF}" destId="{E73B3580-918E-4BC5-8A50-3FD38DC7CC55}" srcOrd="0" destOrd="0" presId="urn:microsoft.com/office/officeart/2005/8/layout/hList1"/>
    <dgm:cxn modelId="{40839EAC-21E0-4158-8345-8291899212EC}" type="presOf" srcId="{4099CF46-D665-4EE6-BE65-EFFB86AAE68D}" destId="{E73B3580-918E-4BC5-8A50-3FD38DC7CC55}" srcOrd="0" destOrd="1" presId="urn:microsoft.com/office/officeart/2005/8/layout/hList1"/>
    <dgm:cxn modelId="{4ECDDDB7-4CC7-493A-8636-82E72697AE0D}" type="presOf" srcId="{E1F24791-6108-4821-A4B2-163872EA3201}" destId="{6F80DDC0-705E-44BA-97E5-E8FB4189FE19}" srcOrd="0" destOrd="1" presId="urn:microsoft.com/office/officeart/2005/8/layout/hList1"/>
    <dgm:cxn modelId="{24FE1AB8-3748-4A9C-9876-603BE553B084}" type="presOf" srcId="{CE12B710-1E06-4444-990E-10ACDF7B7469}" destId="{B6479834-5CD9-4372-89BD-9A0A4EA1231E}" srcOrd="0" destOrd="0" presId="urn:microsoft.com/office/officeart/2005/8/layout/hList1"/>
    <dgm:cxn modelId="{10BDF7B8-DA9A-4DD6-8768-752B86C521FD}" type="presOf" srcId="{5E35644C-8B1F-4CC7-9326-B26BC5111565}" destId="{51C55C8A-67B6-4859-95B7-192331D559D6}" srcOrd="0" destOrd="0" presId="urn:microsoft.com/office/officeart/2005/8/layout/hList1"/>
    <dgm:cxn modelId="{945368BB-3E25-47D0-9FD9-55B5D7E42D56}" type="presOf" srcId="{0F7CD20D-A54E-4780-A91F-0E85850ABEE9}" destId="{6F80DDC0-705E-44BA-97E5-E8FB4189FE19}" srcOrd="0" destOrd="0" presId="urn:microsoft.com/office/officeart/2005/8/layout/hList1"/>
    <dgm:cxn modelId="{5EB80BBE-388A-4E42-A7EE-887F51B27FBD}" srcId="{5E35644C-8B1F-4CC7-9326-B26BC5111565}" destId="{0F7CD20D-A54E-4780-A91F-0E85850ABEE9}" srcOrd="0" destOrd="0" parTransId="{E25ED9A4-953F-4111-A6C4-3CA3EB0FF52E}" sibTransId="{56F40C16-70E0-4D01-B693-6E2812C189B1}"/>
    <dgm:cxn modelId="{37856BCA-9ADA-4635-A89E-CA46E4889519}" srcId="{26C3FEEF-6FF7-4A61-81A3-8CEB11CEA098}" destId="{319600C2-8D39-43B2-9521-276E2CAC0921}" srcOrd="1" destOrd="0" parTransId="{CE8C3E08-1023-46B1-826A-81BB2BBF6A12}" sibTransId="{40848C54-0FDD-45B1-A9E1-C50DC7CB3DA9}"/>
    <dgm:cxn modelId="{B70E1DCD-64C9-42C3-8398-74F7ECAC09AC}" srcId="{20F6F8ED-A6D6-4981-A75C-5C2C547E6439}" destId="{CE12B710-1E06-4444-990E-10ACDF7B7469}" srcOrd="0" destOrd="0" parTransId="{3B021208-DA59-48F0-97E6-C29F7E614017}" sibTransId="{0CC6C1A7-C171-4036-A381-7F9839F4085E}"/>
    <dgm:cxn modelId="{44F80DDB-327B-4B54-A90F-25301FA672F5}" srcId="{20F6F8ED-A6D6-4981-A75C-5C2C547E6439}" destId="{5E35644C-8B1F-4CC7-9326-B26BC5111565}" srcOrd="1" destOrd="0" parTransId="{0041C1ED-D82C-40B8-A4BB-5EA3B98FCAD5}" sibTransId="{25EDC6E4-EF93-464E-AE29-A72299ACF068}"/>
    <dgm:cxn modelId="{49110E2F-86C1-48CD-9813-331B6361CC35}" type="presParOf" srcId="{B9D92EF5-3DC6-462A-86C3-FB5550BA955F}" destId="{C4D75BFD-54FF-42E4-8A01-4C0EC896AAD9}" srcOrd="0" destOrd="0" presId="urn:microsoft.com/office/officeart/2005/8/layout/hList1"/>
    <dgm:cxn modelId="{7999A484-3199-47AA-AD4E-B90B83303E4E}" type="presParOf" srcId="{C4D75BFD-54FF-42E4-8A01-4C0EC896AAD9}" destId="{B6479834-5CD9-4372-89BD-9A0A4EA1231E}" srcOrd="0" destOrd="0" presId="urn:microsoft.com/office/officeart/2005/8/layout/hList1"/>
    <dgm:cxn modelId="{09C5BF90-8D1A-412F-BA8C-74FE877F7D06}" type="presParOf" srcId="{C4D75BFD-54FF-42E4-8A01-4C0EC896AAD9}" destId="{E73B3580-918E-4BC5-8A50-3FD38DC7CC55}" srcOrd="1" destOrd="0" presId="urn:microsoft.com/office/officeart/2005/8/layout/hList1"/>
    <dgm:cxn modelId="{192BE287-654F-4960-B47B-8C5E49276032}" type="presParOf" srcId="{B9D92EF5-3DC6-462A-86C3-FB5550BA955F}" destId="{9C8E5C74-07F2-4730-ACC9-03CD2186C722}" srcOrd="1" destOrd="0" presId="urn:microsoft.com/office/officeart/2005/8/layout/hList1"/>
    <dgm:cxn modelId="{CCB54782-D4AD-48C7-AD73-3D0C6B1655B4}" type="presParOf" srcId="{B9D92EF5-3DC6-462A-86C3-FB5550BA955F}" destId="{F521AFF5-218D-41FD-855B-D3454580C119}" srcOrd="2" destOrd="0" presId="urn:microsoft.com/office/officeart/2005/8/layout/hList1"/>
    <dgm:cxn modelId="{0DFB4EA4-7C0F-4F33-A8B5-EB84E14501B6}" type="presParOf" srcId="{F521AFF5-218D-41FD-855B-D3454580C119}" destId="{51C55C8A-67B6-4859-95B7-192331D559D6}" srcOrd="0" destOrd="0" presId="urn:microsoft.com/office/officeart/2005/8/layout/hList1"/>
    <dgm:cxn modelId="{3F7C83D1-9586-4B8D-9989-11A639651A5E}" type="presParOf" srcId="{F521AFF5-218D-41FD-855B-D3454580C119}" destId="{6F80DDC0-705E-44BA-97E5-E8FB4189FE19}" srcOrd="1" destOrd="0" presId="urn:microsoft.com/office/officeart/2005/8/layout/hList1"/>
    <dgm:cxn modelId="{8489CDB0-AAC9-4B15-91CB-378D8475A031}" type="presParOf" srcId="{B9D92EF5-3DC6-462A-86C3-FB5550BA955F}" destId="{5409386C-539B-4025-AB57-B4838D145B6D}" srcOrd="3" destOrd="0" presId="urn:microsoft.com/office/officeart/2005/8/layout/hList1"/>
    <dgm:cxn modelId="{0AB0AA79-C74C-4038-9414-D502027FC810}" type="presParOf" srcId="{B9D92EF5-3DC6-462A-86C3-FB5550BA955F}" destId="{A7B6EE7F-C15E-4ED7-BCAC-EA06C55B4816}" srcOrd="4" destOrd="0" presId="urn:microsoft.com/office/officeart/2005/8/layout/hList1"/>
    <dgm:cxn modelId="{1BE16745-133F-4B05-8DBB-F081F2B1C65C}" type="presParOf" srcId="{A7B6EE7F-C15E-4ED7-BCAC-EA06C55B4816}" destId="{311CE05F-271F-4CAE-9007-1FC6A0DDF1E5}" srcOrd="0" destOrd="0" presId="urn:microsoft.com/office/officeart/2005/8/layout/hList1"/>
    <dgm:cxn modelId="{CB801B3A-107F-4891-B2E6-3F5D1BF1DF12}" type="presParOf" srcId="{A7B6EE7F-C15E-4ED7-BCAC-EA06C55B4816}" destId="{41B4F7AE-9D3D-40B5-AC20-205ABA8E84A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BCF6A-E667-4BC2-A7EF-63E2DFC2C1E7}">
      <dsp:nvSpPr>
        <dsp:cNvPr id="0" name=""/>
        <dsp:cNvSpPr/>
      </dsp:nvSpPr>
      <dsp:spPr>
        <a:xfrm>
          <a:off x="1132208" y="573551"/>
          <a:ext cx="3831583" cy="3831583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E1FC49-B98D-46B6-BC34-109026B6E740}">
      <dsp:nvSpPr>
        <dsp:cNvPr id="0" name=""/>
        <dsp:cNvSpPr/>
      </dsp:nvSpPr>
      <dsp:spPr>
        <a:xfrm>
          <a:off x="1132208" y="621159"/>
          <a:ext cx="3831583" cy="3736368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6BB6B9-EE71-466D-9082-669D01700D63}">
      <dsp:nvSpPr>
        <dsp:cNvPr id="0" name=""/>
        <dsp:cNvSpPr/>
      </dsp:nvSpPr>
      <dsp:spPr>
        <a:xfrm>
          <a:off x="1132208" y="573551"/>
          <a:ext cx="3831583" cy="3831583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750BEF-112E-486C-B6C1-D28C27060CE2}">
      <dsp:nvSpPr>
        <dsp:cNvPr id="0" name=""/>
        <dsp:cNvSpPr/>
      </dsp:nvSpPr>
      <dsp:spPr>
        <a:xfrm>
          <a:off x="1132208" y="573551"/>
          <a:ext cx="3831583" cy="3831583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85974-90B1-4DED-B476-12B5C45A9176}">
      <dsp:nvSpPr>
        <dsp:cNvPr id="0" name=""/>
        <dsp:cNvSpPr/>
      </dsp:nvSpPr>
      <dsp:spPr>
        <a:xfrm>
          <a:off x="1132208" y="573551"/>
          <a:ext cx="3831583" cy="3831583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4B9F55-105E-416E-AF54-0DB59179B74D}">
      <dsp:nvSpPr>
        <dsp:cNvPr id="0" name=""/>
        <dsp:cNvSpPr/>
      </dsp:nvSpPr>
      <dsp:spPr>
        <a:xfrm>
          <a:off x="2166937" y="1622897"/>
          <a:ext cx="1762124" cy="1732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700" kern="1200" dirty="0"/>
            <a:t>Procesne predpostavke</a:t>
          </a:r>
        </a:p>
      </dsp:txBody>
      <dsp:txXfrm>
        <a:off x="2424994" y="1876673"/>
        <a:ext cx="1246010" cy="1225339"/>
      </dsp:txXfrm>
    </dsp:sp>
    <dsp:sp modelId="{4AFBED5B-AE41-4C8E-A31A-2515FB75915D}">
      <dsp:nvSpPr>
        <dsp:cNvPr id="0" name=""/>
        <dsp:cNvSpPr/>
      </dsp:nvSpPr>
      <dsp:spPr>
        <a:xfrm>
          <a:off x="2431256" y="1213"/>
          <a:ext cx="1233487" cy="1233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/>
            <a:t>Pravočasnost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/>
            <a:t>(25. člen)</a:t>
          </a:r>
        </a:p>
      </dsp:txBody>
      <dsp:txXfrm>
        <a:off x="2611896" y="181853"/>
        <a:ext cx="872207" cy="872207"/>
      </dsp:txXfrm>
    </dsp:sp>
    <dsp:sp modelId="{3CBDC068-EB49-487B-AD70-1FF99CEAF3B5}">
      <dsp:nvSpPr>
        <dsp:cNvPr id="0" name=""/>
        <dsp:cNvSpPr/>
      </dsp:nvSpPr>
      <dsp:spPr>
        <a:xfrm>
          <a:off x="4211050" y="1294309"/>
          <a:ext cx="1233487" cy="1233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/>
            <a:t>obvezne sestavine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/>
            <a:t>(15. člen) </a:t>
          </a:r>
        </a:p>
      </dsp:txBody>
      <dsp:txXfrm>
        <a:off x="4391690" y="1474949"/>
        <a:ext cx="872207" cy="872207"/>
      </dsp:txXfrm>
    </dsp:sp>
    <dsp:sp modelId="{4BEBF95D-EAE9-4E89-B69F-44C723B53B81}">
      <dsp:nvSpPr>
        <dsp:cNvPr id="0" name=""/>
        <dsp:cNvSpPr/>
      </dsp:nvSpPr>
      <dsp:spPr>
        <a:xfrm>
          <a:off x="3531229" y="3386582"/>
          <a:ext cx="1233487" cy="1233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/>
            <a:t>aktivna legitimacija (14. člen) </a:t>
          </a:r>
        </a:p>
      </dsp:txBody>
      <dsp:txXfrm>
        <a:off x="3711869" y="3567222"/>
        <a:ext cx="872207" cy="872207"/>
      </dsp:txXfrm>
    </dsp:sp>
    <dsp:sp modelId="{512BB990-A80A-4200-8D84-C2E0BBD9A38D}">
      <dsp:nvSpPr>
        <dsp:cNvPr id="0" name=""/>
        <dsp:cNvSpPr/>
      </dsp:nvSpPr>
      <dsp:spPr>
        <a:xfrm>
          <a:off x="1331283" y="3386582"/>
          <a:ext cx="1233487" cy="1233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/>
            <a:t>ni omejitev  (16. člen)</a:t>
          </a:r>
        </a:p>
      </dsp:txBody>
      <dsp:txXfrm>
        <a:off x="1511923" y="3567222"/>
        <a:ext cx="872207" cy="872207"/>
      </dsp:txXfrm>
    </dsp:sp>
    <dsp:sp modelId="{96C1FB69-96B8-42D3-957E-DF979FB7E88A}">
      <dsp:nvSpPr>
        <dsp:cNvPr id="0" name=""/>
        <dsp:cNvSpPr/>
      </dsp:nvSpPr>
      <dsp:spPr>
        <a:xfrm>
          <a:off x="651462" y="1294309"/>
          <a:ext cx="1233487" cy="12334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kern="1200" dirty="0"/>
            <a:t>dopustnost (5. člen) </a:t>
          </a:r>
        </a:p>
      </dsp:txBody>
      <dsp:txXfrm>
        <a:off x="832102" y="1474949"/>
        <a:ext cx="872207" cy="8722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C78D1-625B-424F-A45B-A1E208D77A87}">
      <dsp:nvSpPr>
        <dsp:cNvPr id="0" name=""/>
        <dsp:cNvSpPr/>
      </dsp:nvSpPr>
      <dsp:spPr>
        <a:xfrm>
          <a:off x="2316351" y="496"/>
          <a:ext cx="3777872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700" kern="1200" dirty="0"/>
            <a:t>10 delovnih dni od objave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700" kern="1200" dirty="0"/>
            <a:t>10 delovnih dni od spremembe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700" kern="1200" dirty="0"/>
            <a:t>po roku za oddajo le, če je rok za oddajo določen manj kot 10 delovnih dni</a:t>
          </a:r>
        </a:p>
      </dsp:txBody>
      <dsp:txXfrm>
        <a:off x="2316351" y="242342"/>
        <a:ext cx="3052335" cy="1451073"/>
      </dsp:txXfrm>
    </dsp:sp>
    <dsp:sp modelId="{0F559767-1D85-499B-AE1E-9CBC66733AE7}">
      <dsp:nvSpPr>
        <dsp:cNvPr id="0" name=""/>
        <dsp:cNvSpPr/>
      </dsp:nvSpPr>
      <dsp:spPr>
        <a:xfrm>
          <a:off x="1776" y="496"/>
          <a:ext cx="2314574" cy="1934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100" kern="1200" dirty="0"/>
            <a:t>RAZPISNA DOKUMENTACIJA (OBJAVA)</a:t>
          </a:r>
        </a:p>
      </dsp:txBody>
      <dsp:txXfrm>
        <a:off x="96223" y="94943"/>
        <a:ext cx="2125680" cy="1745871"/>
      </dsp:txXfrm>
    </dsp:sp>
    <dsp:sp modelId="{1E2108C5-36D9-4E66-91DB-336F80F7721E}">
      <dsp:nvSpPr>
        <dsp:cNvPr id="0" name=""/>
        <dsp:cNvSpPr/>
      </dsp:nvSpPr>
      <dsp:spPr>
        <a:xfrm>
          <a:off x="2438400" y="2128738"/>
          <a:ext cx="3657600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700" b="1" kern="1200" dirty="0"/>
            <a:t>NI SPREMEMB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700" kern="1200" dirty="0"/>
            <a:t>8 delovnih dni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700" kern="1200" dirty="0"/>
            <a:t>5 delovnih dni za NMV / PZP</a:t>
          </a:r>
        </a:p>
      </dsp:txBody>
      <dsp:txXfrm>
        <a:off x="2438400" y="2370584"/>
        <a:ext cx="2932063" cy="1451073"/>
      </dsp:txXfrm>
    </dsp:sp>
    <dsp:sp modelId="{16CA4973-CDD3-4943-AA61-B056F20D32A7}">
      <dsp:nvSpPr>
        <dsp:cNvPr id="0" name=""/>
        <dsp:cNvSpPr/>
      </dsp:nvSpPr>
      <dsp:spPr>
        <a:xfrm>
          <a:off x="0" y="2128738"/>
          <a:ext cx="2438400" cy="19347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100" kern="1200" dirty="0"/>
            <a:t>ODLOČITEV O NAROČILU</a:t>
          </a:r>
        </a:p>
      </dsp:txBody>
      <dsp:txXfrm>
        <a:off x="94447" y="2223185"/>
        <a:ext cx="2249506" cy="17458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79834-5CD9-4372-89BD-9A0A4EA1231E}">
      <dsp:nvSpPr>
        <dsp:cNvPr id="0" name=""/>
        <dsp:cNvSpPr/>
      </dsp:nvSpPr>
      <dsp:spPr>
        <a:xfrm>
          <a:off x="1936" y="465806"/>
          <a:ext cx="1887735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600" kern="1200" dirty="0"/>
            <a:t>OBJAVA RD </a:t>
          </a:r>
        </a:p>
      </dsp:txBody>
      <dsp:txXfrm>
        <a:off x="1936" y="465806"/>
        <a:ext cx="1887735" cy="748800"/>
      </dsp:txXfrm>
    </dsp:sp>
    <dsp:sp modelId="{E73B3580-918E-4BC5-8A50-3FD38DC7CC55}">
      <dsp:nvSpPr>
        <dsp:cNvPr id="0" name=""/>
        <dsp:cNvSpPr/>
      </dsp:nvSpPr>
      <dsp:spPr>
        <a:xfrm>
          <a:off x="1936" y="1214605"/>
          <a:ext cx="1887735" cy="1141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100" kern="1200" dirty="0"/>
            <a:t>Rok za oddajo = 8 DD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100" kern="1200" dirty="0"/>
            <a:t>ZR = 10 DD</a:t>
          </a:r>
        </a:p>
      </dsp:txBody>
      <dsp:txXfrm>
        <a:off x="1936" y="1214605"/>
        <a:ext cx="1887735" cy="1141920"/>
      </dsp:txXfrm>
    </dsp:sp>
    <dsp:sp modelId="{51C55C8A-67B6-4859-95B7-192331D559D6}">
      <dsp:nvSpPr>
        <dsp:cNvPr id="0" name=""/>
        <dsp:cNvSpPr/>
      </dsp:nvSpPr>
      <dsp:spPr>
        <a:xfrm>
          <a:off x="2153955" y="465806"/>
          <a:ext cx="1887735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600" kern="1200" dirty="0"/>
            <a:t>OBJAVA RD</a:t>
          </a:r>
        </a:p>
      </dsp:txBody>
      <dsp:txXfrm>
        <a:off x="2153955" y="465806"/>
        <a:ext cx="1887735" cy="748800"/>
      </dsp:txXfrm>
    </dsp:sp>
    <dsp:sp modelId="{6F80DDC0-705E-44BA-97E5-E8FB4189FE19}">
      <dsp:nvSpPr>
        <dsp:cNvPr id="0" name=""/>
        <dsp:cNvSpPr/>
      </dsp:nvSpPr>
      <dsp:spPr>
        <a:xfrm>
          <a:off x="2153955" y="1214605"/>
          <a:ext cx="1887735" cy="1141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100" kern="1200" dirty="0"/>
            <a:t>Rok za oddajo = 10 DD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100" kern="1200" dirty="0"/>
            <a:t>ZR = 10 DD</a:t>
          </a:r>
        </a:p>
      </dsp:txBody>
      <dsp:txXfrm>
        <a:off x="2153955" y="1214605"/>
        <a:ext cx="1887735" cy="1141920"/>
      </dsp:txXfrm>
    </dsp:sp>
    <dsp:sp modelId="{311CE05F-271F-4CAE-9007-1FC6A0DDF1E5}">
      <dsp:nvSpPr>
        <dsp:cNvPr id="0" name=""/>
        <dsp:cNvSpPr/>
      </dsp:nvSpPr>
      <dsp:spPr>
        <a:xfrm>
          <a:off x="4305973" y="465806"/>
          <a:ext cx="1887735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600" kern="1200" dirty="0"/>
            <a:t>OBJAVA RD</a:t>
          </a:r>
        </a:p>
      </dsp:txBody>
      <dsp:txXfrm>
        <a:off x="4305973" y="465806"/>
        <a:ext cx="1887735" cy="748800"/>
      </dsp:txXfrm>
    </dsp:sp>
    <dsp:sp modelId="{41B4F7AE-9D3D-40B5-AC20-205ABA8E84AE}">
      <dsp:nvSpPr>
        <dsp:cNvPr id="0" name=""/>
        <dsp:cNvSpPr/>
      </dsp:nvSpPr>
      <dsp:spPr>
        <a:xfrm>
          <a:off x="4307910" y="1205459"/>
          <a:ext cx="1887735" cy="1141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100" kern="1200" dirty="0"/>
            <a:t>Rok za oddajo = 30 DD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1100" kern="1200" dirty="0"/>
            <a:t>ZR = 10 DD</a:t>
          </a:r>
        </a:p>
      </dsp:txBody>
      <dsp:txXfrm>
        <a:off x="4307910" y="1205459"/>
        <a:ext cx="1887735" cy="1141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Kliknite, da uredite slog podnaslova matrice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avitev po mer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628650" y="1828800"/>
            <a:ext cx="7886700" cy="409098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99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</a:p>
        </p:txBody>
      </p:sp>
      <p:sp>
        <p:nvSpPr>
          <p:cNvPr id="4" name="Označba mesta besedila 3"/>
          <p:cNvSpPr>
            <a:spLocks noGrp="1"/>
          </p:cNvSpPr>
          <p:nvPr>
            <p:ph type="body" sz="quarter" idx="10"/>
          </p:nvPr>
        </p:nvSpPr>
        <p:spPr>
          <a:xfrm>
            <a:off x="628650" y="1800225"/>
            <a:ext cx="7886700" cy="4279900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</p:spTree>
    <p:extLst>
      <p:ext uri="{BB962C8B-B14F-4D97-AF65-F5344CB8AC3E}">
        <p14:creationId xmlns:p14="http://schemas.microsoft.com/office/powerpoint/2010/main" val="236679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sl-SI" dirty="0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sl-SI" smtClean="0"/>
              <a:t>5. 12. 2017</a:t>
            </a:fld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150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2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6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jn.mju.gov.si/sistem-javnega-narocanja/pravno-varstvo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defTabSz="685800">
              <a:spcBef>
                <a:spcPts val="0"/>
              </a:spcBef>
            </a:pPr>
            <a:r>
              <a:rPr lang="sl-SI" sz="4050" b="1" dirty="0">
                <a:solidFill>
                  <a:srgbClr val="323232"/>
                </a:solidFill>
                <a:latin typeface="Book Antiqua"/>
              </a:rPr>
              <a:t>Novela ZPVPJN </a:t>
            </a:r>
            <a:br>
              <a:rPr lang="sl-SI" sz="4050" b="1" dirty="0">
                <a:solidFill>
                  <a:srgbClr val="323232"/>
                </a:solidFill>
                <a:latin typeface="Book Antiqua"/>
              </a:rPr>
            </a:br>
            <a:r>
              <a:rPr lang="sl-SI" sz="4050" b="1" dirty="0">
                <a:solidFill>
                  <a:srgbClr val="323232"/>
                </a:solidFill>
                <a:latin typeface="Book Antiqua"/>
              </a:rPr>
              <a:t>- predstavitev novosti -</a:t>
            </a:r>
          </a:p>
        </p:txBody>
      </p:sp>
      <p:sp>
        <p:nvSpPr>
          <p:cNvPr id="7" name="Podnaslov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sl-SI" sz="1500" dirty="0"/>
              <a:t>Direktorat za javno naročanje</a:t>
            </a:r>
          </a:p>
          <a:p>
            <a:pPr>
              <a:spcBef>
                <a:spcPts val="0"/>
              </a:spcBef>
            </a:pPr>
            <a:r>
              <a:rPr lang="sl-SI" dirty="0"/>
              <a:t>Ministrstvo za javno upravo</a:t>
            </a:r>
          </a:p>
          <a:p>
            <a:pPr>
              <a:spcBef>
                <a:spcPts val="0"/>
              </a:spcBef>
            </a:pPr>
            <a:r>
              <a:rPr lang="sl-SI" sz="1500" dirty="0"/>
              <a:t>December, 2017</a:t>
            </a:r>
          </a:p>
        </p:txBody>
      </p:sp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83E4AD0-1B4E-494B-98C6-04DAB31AB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5094"/>
            <a:ext cx="7886700" cy="973478"/>
          </a:xfrm>
        </p:spPr>
        <p:txBody>
          <a:bodyPr/>
          <a:lstStyle/>
          <a:p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procesne predpostavke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DDDBC92-DFFE-47DC-A9D4-4FE527A6A8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1560878"/>
              </p:ext>
            </p:extLst>
          </p:nvPr>
        </p:nvGraphicFramePr>
        <p:xfrm>
          <a:off x="1524000" y="1266091"/>
          <a:ext cx="6096000" cy="4652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uščica: ukrivljeno dol 4">
            <a:extLst>
              <a:ext uri="{FF2B5EF4-FFF2-40B4-BE49-F238E27FC236}">
                <a16:creationId xmlns:a16="http://schemas.microsoft.com/office/drawing/2014/main" id="{D3176DC7-BBC1-47A6-8711-D699C1CA9798}"/>
              </a:ext>
            </a:extLst>
          </p:cNvPr>
          <p:cNvSpPr/>
          <p:nvPr/>
        </p:nvSpPr>
        <p:spPr>
          <a:xfrm>
            <a:off x="5700009" y="2345250"/>
            <a:ext cx="2098766" cy="862149"/>
          </a:xfrm>
          <a:prstGeom prst="curvedDownArrow">
            <a:avLst>
              <a:gd name="adj1" fmla="val 25000"/>
              <a:gd name="adj2" fmla="val 50000"/>
              <a:gd name="adj3" fmla="val 2602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tx1"/>
              </a:solidFill>
            </a:endParaRPr>
          </a:p>
        </p:txBody>
      </p:sp>
      <p:sp>
        <p:nvSpPr>
          <p:cNvPr id="6" name="Pravokotnik: zaokroženi vogali 5">
            <a:extLst>
              <a:ext uri="{FF2B5EF4-FFF2-40B4-BE49-F238E27FC236}">
                <a16:creationId xmlns:a16="http://schemas.microsoft.com/office/drawing/2014/main" id="{1F798CB9-B789-4014-8BE3-5B82FCB48417}"/>
              </a:ext>
            </a:extLst>
          </p:cNvPr>
          <p:cNvSpPr/>
          <p:nvPr/>
        </p:nvSpPr>
        <p:spPr>
          <a:xfrm>
            <a:off x="7108579" y="3257057"/>
            <a:ext cx="1745275" cy="83527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/>
              <a:t>dopolnitev dovoljena (3 d. dni) </a:t>
            </a:r>
          </a:p>
        </p:txBody>
      </p:sp>
      <p:sp>
        <p:nvSpPr>
          <p:cNvPr id="8" name="Šestkotnik 7">
            <a:extLst>
              <a:ext uri="{FF2B5EF4-FFF2-40B4-BE49-F238E27FC236}">
                <a16:creationId xmlns:a16="http://schemas.microsoft.com/office/drawing/2014/main" id="{21456A3C-8B9D-4F00-8D09-6AC615D429E4}"/>
              </a:ext>
            </a:extLst>
          </p:cNvPr>
          <p:cNvSpPr/>
          <p:nvPr/>
        </p:nvSpPr>
        <p:spPr>
          <a:xfrm>
            <a:off x="1137139" y="822044"/>
            <a:ext cx="2769576" cy="1153528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1000" dirty="0">
                <a:solidFill>
                  <a:schemeClr val="tx1"/>
                </a:solidFill>
              </a:rPr>
              <a:t>10</a:t>
            </a:r>
            <a:r>
              <a:rPr lang="sl-SI" dirty="0"/>
              <a:t> </a:t>
            </a:r>
            <a:r>
              <a:rPr lang="sl-SI" sz="900" dirty="0">
                <a:solidFill>
                  <a:schemeClr val="tx1"/>
                </a:solidFill>
              </a:rPr>
              <a:t>delovnih dni od objave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900" dirty="0">
                <a:solidFill>
                  <a:schemeClr val="tx1"/>
                </a:solidFill>
              </a:rPr>
              <a:t>10 delovnih dni od spremembe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900" dirty="0">
                <a:solidFill>
                  <a:schemeClr val="tx1"/>
                </a:solidFill>
              </a:rPr>
              <a:t>ne po roku za oddajo (razen če je rok manj kot 10 del. dni)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900" dirty="0">
                <a:solidFill>
                  <a:schemeClr val="tx1"/>
                </a:solidFill>
              </a:rPr>
              <a:t>8 delovni dni od odločitve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l-SI" sz="900" dirty="0">
                <a:solidFill>
                  <a:schemeClr val="tx1"/>
                </a:solidFill>
              </a:rPr>
              <a:t>5 delovnih dni od odločitve pri NMV</a:t>
            </a:r>
          </a:p>
        </p:txBody>
      </p:sp>
      <p:sp>
        <p:nvSpPr>
          <p:cNvPr id="9" name="Šestkotnik 8">
            <a:extLst>
              <a:ext uri="{FF2B5EF4-FFF2-40B4-BE49-F238E27FC236}">
                <a16:creationId xmlns:a16="http://schemas.microsoft.com/office/drawing/2014/main" id="{64633E9A-526E-468C-98EC-1BB9BF5DBCAE}"/>
              </a:ext>
            </a:extLst>
          </p:cNvPr>
          <p:cNvSpPr/>
          <p:nvPr/>
        </p:nvSpPr>
        <p:spPr>
          <a:xfrm>
            <a:off x="712176" y="2685053"/>
            <a:ext cx="1301261" cy="1055077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000" dirty="0">
                <a:solidFill>
                  <a:schemeClr val="tx1"/>
                </a:solidFill>
              </a:rPr>
              <a:t>Zoper vsako ravnanje naročnika v postopku JN</a:t>
            </a:r>
          </a:p>
        </p:txBody>
      </p:sp>
      <p:sp>
        <p:nvSpPr>
          <p:cNvPr id="10" name="Šestkotnik 9">
            <a:extLst>
              <a:ext uri="{FF2B5EF4-FFF2-40B4-BE49-F238E27FC236}">
                <a16:creationId xmlns:a16="http://schemas.microsoft.com/office/drawing/2014/main" id="{F0633E1F-D541-4A81-9951-CFC56C216827}"/>
              </a:ext>
            </a:extLst>
          </p:cNvPr>
          <p:cNvSpPr/>
          <p:nvPr/>
        </p:nvSpPr>
        <p:spPr>
          <a:xfrm>
            <a:off x="0" y="4809072"/>
            <a:ext cx="2841381" cy="1371920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l-SI" sz="1000" dirty="0">
                <a:solidFill>
                  <a:schemeClr val="tx1"/>
                </a:solidFill>
              </a:rPr>
              <a:t>a) nedovoljeno navajanje kršitev, ki so že bile predmet revizije ali bi morale biti prej znane</a:t>
            </a:r>
          </a:p>
          <a:p>
            <a:pPr algn="just"/>
            <a:r>
              <a:rPr lang="sl-SI" sz="1000" dirty="0">
                <a:solidFill>
                  <a:schemeClr val="tx1"/>
                </a:solidFill>
              </a:rPr>
              <a:t>b) nedovoljeno odločanje o kršitvi, o kateri je že bilo odločeno v istem postopku</a:t>
            </a:r>
          </a:p>
          <a:p>
            <a:pPr algn="just"/>
            <a:r>
              <a:rPr lang="sl-SI" sz="1000" dirty="0">
                <a:solidFill>
                  <a:schemeClr val="tx1"/>
                </a:solidFill>
              </a:rPr>
              <a:t>c) </a:t>
            </a:r>
            <a:r>
              <a:rPr lang="sl-SI" sz="1000" b="1" dirty="0">
                <a:solidFill>
                  <a:schemeClr val="tx1"/>
                </a:solidFill>
                <a:highlight>
                  <a:srgbClr val="FFFF00"/>
                </a:highlight>
              </a:rPr>
              <a:t>obvezno predhodno opozorilo na kršitev na portalu JN</a:t>
            </a:r>
          </a:p>
          <a:p>
            <a:pPr algn="ctr"/>
            <a:endParaRPr lang="sl-SI" sz="1000" dirty="0">
              <a:solidFill>
                <a:schemeClr val="tx1"/>
              </a:solidFill>
            </a:endParaRPr>
          </a:p>
        </p:txBody>
      </p:sp>
      <p:sp>
        <p:nvSpPr>
          <p:cNvPr id="11" name="Šestkotnik 10">
            <a:extLst>
              <a:ext uri="{FF2B5EF4-FFF2-40B4-BE49-F238E27FC236}">
                <a16:creationId xmlns:a16="http://schemas.microsoft.com/office/drawing/2014/main" id="{88D911DB-F71B-4B59-BE7A-E73822CE2EED}"/>
              </a:ext>
            </a:extLst>
          </p:cNvPr>
          <p:cNvSpPr/>
          <p:nvPr/>
        </p:nvSpPr>
        <p:spPr>
          <a:xfrm>
            <a:off x="6318739" y="4977255"/>
            <a:ext cx="2535115" cy="941614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1000" dirty="0">
                <a:solidFill>
                  <a:schemeClr val="tx1"/>
                </a:solidFill>
              </a:rPr>
              <a:t>Na RD: izkazan interes + škoda</a:t>
            </a:r>
          </a:p>
          <a:p>
            <a:pPr algn="ctr"/>
            <a:r>
              <a:rPr lang="sl-SI" sz="1000" dirty="0">
                <a:solidFill>
                  <a:schemeClr val="tx1"/>
                </a:solidFill>
              </a:rPr>
              <a:t>Na odločitev: oddaja ponudbe</a:t>
            </a:r>
          </a:p>
        </p:txBody>
      </p:sp>
    </p:spTree>
    <p:extLst>
      <p:ext uri="{BB962C8B-B14F-4D97-AF65-F5344CB8AC3E}">
        <p14:creationId xmlns:p14="http://schemas.microsoft.com/office/powerpoint/2010/main" val="1033372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odločanje DKOM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9548" y="1548905"/>
            <a:ext cx="7886700" cy="42799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l-SI" sz="1500" u="sng" dirty="0">
                <a:solidFill>
                  <a:schemeClr val="accent2"/>
                </a:solidFill>
                <a:latin typeface="Book Antiqua"/>
              </a:rPr>
              <a:t>Pogoji za člane: dodatno: 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ni bil član organa politične stranke </a:t>
            </a:r>
          </a:p>
          <a:p>
            <a:pPr marL="0" indent="0">
              <a:buNone/>
            </a:pPr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pPr marL="0" indent="0">
              <a:buNone/>
            </a:pPr>
            <a:r>
              <a:rPr lang="sl-SI" sz="1500" u="sng" dirty="0">
                <a:solidFill>
                  <a:schemeClr val="accent2"/>
                </a:solidFill>
                <a:latin typeface="Book Antiqua"/>
              </a:rPr>
              <a:t>Način</a:t>
            </a:r>
            <a:r>
              <a:rPr lang="sl-SI" sz="1500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: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V revizijskem in pritožbenem postopku = vedno SENAT (3 člani)</a:t>
            </a:r>
          </a:p>
          <a:p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pPr marL="0" indent="0" algn="just">
              <a:buNone/>
            </a:pPr>
            <a:r>
              <a:rPr lang="sl-SI" sz="1500" u="sng" dirty="0">
                <a:solidFill>
                  <a:schemeClr val="accent2"/>
                </a:solidFill>
                <a:latin typeface="Book Antiqua"/>
              </a:rPr>
              <a:t>Meje odločanja</a:t>
            </a:r>
            <a:r>
              <a:rPr lang="sl-SI" sz="1500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: </a:t>
            </a:r>
            <a:r>
              <a:rPr lang="sl-SI" sz="1500" b="1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NOVO</a:t>
            </a:r>
            <a:r>
              <a:rPr lang="sl-SI" sz="1500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: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Ne glede na to, ali se zahtevek za revizijo ali očitana kršitev nanaša na en sklop ali nekaj sklopov javnega naročila, lahko Državna revizijska komisija sprejme odločitev o vseh sklopih, v katerih je nastala enaka kršitev.</a:t>
            </a:r>
          </a:p>
          <a:p>
            <a:pPr marL="0" indent="0" algn="just">
              <a:buNone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Iz tega razloga dodana nova tretja alineja v 1. odstavek 39. člena. DKOM tako lahko: </a:t>
            </a:r>
          </a:p>
          <a:p>
            <a:pPr algn="just">
              <a:buFontTx/>
              <a:buChar char="-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zavrne zahtevek kot neutemeljen,</a:t>
            </a:r>
          </a:p>
          <a:p>
            <a:pPr algn="just">
              <a:buFontTx/>
              <a:buChar char="-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ugodi zahtevku,</a:t>
            </a:r>
          </a:p>
          <a:p>
            <a:pPr algn="just">
              <a:buFontTx/>
              <a:buChar char="-"/>
            </a:pPr>
            <a:r>
              <a:rPr lang="sl-SI" sz="1500" dirty="0">
                <a:solidFill>
                  <a:schemeClr val="accent6"/>
                </a:solidFill>
                <a:latin typeface="Book Antiqua"/>
              </a:rPr>
              <a:t>ugotovi utemeljenost zahtevka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(ugotovitvena odločitev, podlaga za odločitev o stroških, morebitnem prekršku ipd.).</a:t>
            </a:r>
          </a:p>
          <a:p>
            <a:pPr algn="just">
              <a:buFontTx/>
              <a:buChar char="-"/>
            </a:pPr>
            <a:endParaRPr lang="sl-SI" sz="15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>
              <a:buNone/>
            </a:pPr>
            <a:r>
              <a:rPr lang="sl-SI" sz="1500" u="sng" dirty="0">
                <a:solidFill>
                  <a:schemeClr val="accent2"/>
                </a:solidFill>
                <a:latin typeface="Book Antiqua"/>
              </a:rPr>
              <a:t>Ustna obravnava</a:t>
            </a:r>
            <a:r>
              <a:rPr lang="sl-SI" sz="1500" dirty="0">
                <a:latin typeface="Book Antiqua"/>
              </a:rPr>
              <a:t>: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na pobudo vlagatelja, naročnika, na lastno pobudo / NI javna</a:t>
            </a:r>
          </a:p>
          <a:p>
            <a:pPr marL="0" indent="0">
              <a:buNone/>
            </a:pPr>
            <a:endParaRPr lang="sl-SI" sz="1500" u="sng" dirty="0">
              <a:solidFill>
                <a:schemeClr val="accent2"/>
              </a:solidFill>
              <a:latin typeface="Book Antiqua"/>
            </a:endParaRPr>
          </a:p>
          <a:p>
            <a:pPr marL="0" indent="0">
              <a:buNone/>
            </a:pPr>
            <a:r>
              <a:rPr lang="sl-SI" sz="1500" u="sng" dirty="0">
                <a:solidFill>
                  <a:schemeClr val="accent2"/>
                </a:solidFill>
                <a:latin typeface="Book Antiqua"/>
              </a:rPr>
              <a:t>Občna seja: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obvezna po zakonu (ne več po poslovniku) / namen: obravnava vprašanj, pomembnih za uporabo zakonov in prakso DKOM / javna objava mnenj</a:t>
            </a:r>
          </a:p>
        </p:txBody>
      </p:sp>
    </p:spTree>
    <p:extLst>
      <p:ext uri="{BB962C8B-B14F-4D97-AF65-F5344CB8AC3E}">
        <p14:creationId xmlns:p14="http://schemas.microsoft.com/office/powerpoint/2010/main" val="378437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roki za vložitev zahtevka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A91BCB8-5FA5-4B3B-876C-563FC490ED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3593320"/>
              </p:ext>
            </p:extLst>
          </p:nvPr>
        </p:nvGraphicFramePr>
        <p:xfrm>
          <a:off x="17526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8174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CCB331-367F-4B95-999C-92BBD4514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roki za vložitev zahtevka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FF7DBE72-E33F-410F-B3A6-A7770485D6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0388" y="1448532"/>
            <a:ext cx="7886700" cy="4279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1800" dirty="0">
                <a:solidFill>
                  <a:srgbClr val="FF0000"/>
                </a:solidFill>
                <a:latin typeface="Book Antiqua" panose="02040602050305030304" pitchFamily="18" charset="0"/>
              </a:rPr>
              <a:t>RAZPISNA DOKUMENTACIJA </a:t>
            </a:r>
            <a:r>
              <a:rPr lang="sl-SI" sz="1800" dirty="0">
                <a:latin typeface="Book Antiqua" panose="02040602050305030304" pitchFamily="18" charset="0"/>
              </a:rPr>
              <a:t>(OBJAVA)</a:t>
            </a:r>
          </a:p>
          <a:p>
            <a:pPr>
              <a:buFontTx/>
              <a:buChar char="-"/>
            </a:pPr>
            <a:r>
              <a:rPr lang="sl-SI" sz="1800" dirty="0">
                <a:solidFill>
                  <a:schemeClr val="accent1"/>
                </a:solidFill>
                <a:latin typeface="Book Antiqua" panose="02040602050305030304" pitchFamily="18" charset="0"/>
              </a:rPr>
              <a:t>Ni razlikovanja na vrsto postopka !</a:t>
            </a:r>
          </a:p>
          <a:p>
            <a:pPr>
              <a:buFontTx/>
              <a:buChar char="-"/>
            </a:pPr>
            <a:r>
              <a:rPr lang="sl-SI" sz="1800" dirty="0">
                <a:solidFill>
                  <a:schemeClr val="accent1"/>
                </a:solidFill>
                <a:latin typeface="Book Antiqua" panose="02040602050305030304" pitchFamily="18" charset="0"/>
              </a:rPr>
              <a:t>Razlika je </a:t>
            </a:r>
            <a:r>
              <a:rPr lang="sl-SI" sz="1800" b="1" u="sng" dirty="0">
                <a:solidFill>
                  <a:schemeClr val="accent1"/>
                </a:solidFill>
                <a:highlight>
                  <a:srgbClr val="FFFF00"/>
                </a:highlight>
                <a:latin typeface="Book Antiqua" panose="02040602050305030304" pitchFamily="18" charset="0"/>
              </a:rPr>
              <a:t>glede na določen rok za oddajo ponudb</a:t>
            </a:r>
          </a:p>
          <a:p>
            <a:pPr lvl="1">
              <a:buFontTx/>
              <a:buChar char="-"/>
            </a:pPr>
            <a:r>
              <a:rPr lang="sl-SI" sz="1800" dirty="0">
                <a:solidFill>
                  <a:schemeClr val="accent1"/>
                </a:solidFill>
                <a:latin typeface="Book Antiqua" panose="02040602050305030304" pitchFamily="18" charset="0"/>
              </a:rPr>
              <a:t>če je ta 10 delovnih dni ali več – rok za ZR </a:t>
            </a:r>
            <a:r>
              <a:rPr lang="sl-SI" sz="1800" b="1" dirty="0">
                <a:solidFill>
                  <a:schemeClr val="accent1"/>
                </a:solidFill>
                <a:latin typeface="Book Antiqua" panose="02040602050305030304" pitchFamily="18" charset="0"/>
              </a:rPr>
              <a:t>samo prvih </a:t>
            </a:r>
            <a:r>
              <a:rPr lang="sl-SI" sz="1800" dirty="0">
                <a:solidFill>
                  <a:schemeClr val="accent1"/>
                </a:solidFill>
                <a:latin typeface="Book Antiqua" panose="02040602050305030304" pitchFamily="18" charset="0"/>
              </a:rPr>
              <a:t>10 delovnih dni (nikakor po poteku roka za oddajo ponudb) </a:t>
            </a:r>
          </a:p>
          <a:p>
            <a:pPr lvl="1">
              <a:buFontTx/>
              <a:buChar char="-"/>
            </a:pPr>
            <a:r>
              <a:rPr lang="sl-SI" sz="1800" dirty="0">
                <a:solidFill>
                  <a:schemeClr val="accent1"/>
                </a:solidFill>
                <a:latin typeface="Book Antiqua" panose="02040602050305030304" pitchFamily="18" charset="0"/>
              </a:rPr>
              <a:t>če je ta manj kot 10 delovnih dni – rok za ZR 10 delovnih dni (tudi po poteku roka za oddajo ponudb) </a:t>
            </a:r>
          </a:p>
          <a:p>
            <a:pPr lvl="1">
              <a:buFontTx/>
              <a:buChar char="-"/>
            </a:pPr>
            <a:endParaRPr lang="sl-SI" sz="18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sl-SI" sz="1800" dirty="0">
                <a:solidFill>
                  <a:srgbClr val="FF0000"/>
                </a:solidFill>
                <a:latin typeface="Book Antiqua" panose="02040602050305030304" pitchFamily="18" charset="0"/>
              </a:rPr>
              <a:t>SPREMEMBA RAZPISNE DOKUMENTACIJE (OBJAVE)</a:t>
            </a:r>
          </a:p>
          <a:p>
            <a:pPr marL="0" indent="0" algn="just">
              <a:buNone/>
            </a:pPr>
            <a:r>
              <a:rPr lang="sl-SI" sz="1800" dirty="0">
                <a:solidFill>
                  <a:schemeClr val="accent1"/>
                </a:solidFill>
                <a:latin typeface="Book Antiqua" panose="02040602050305030304" pitchFamily="18" charset="0"/>
              </a:rPr>
              <a:t>- ZR samo na predmet te spremembe (10 delovnih dni – vendar ne po roku za oddajo ponudb)</a:t>
            </a:r>
          </a:p>
        </p:txBody>
      </p:sp>
    </p:spTree>
    <p:extLst>
      <p:ext uri="{BB962C8B-B14F-4D97-AF65-F5344CB8AC3E}">
        <p14:creationId xmlns:p14="http://schemas.microsoft.com/office/powerpoint/2010/main" val="2026218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F6BDC50-7DEB-46F0-BAA1-B357117E5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9420"/>
          </a:xfrm>
        </p:spPr>
        <p:txBody>
          <a:bodyPr>
            <a:normAutofit/>
          </a:bodyPr>
          <a:lstStyle/>
          <a:p>
            <a:r>
              <a:rPr lang="sl-SI" sz="2400" b="1" dirty="0">
                <a:solidFill>
                  <a:srgbClr val="323232"/>
                </a:solidFill>
                <a:latin typeface="Book Antiqua"/>
              </a:rPr>
              <a:t>Novela ZPVPJN-B  - roki za vložitev zahtevka</a:t>
            </a:r>
            <a:endParaRPr lang="sl-SI" sz="2400" dirty="0"/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DE11FEDC-8D0E-409A-8CFC-804E3A1CC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292469"/>
            <a:ext cx="7886700" cy="4787656"/>
          </a:xfrm>
        </p:spPr>
        <p:txBody>
          <a:bodyPr/>
          <a:lstStyle/>
          <a:p>
            <a:pPr marL="0" indent="0">
              <a:buNone/>
            </a:pPr>
            <a:r>
              <a:rPr lang="sl-SI" dirty="0"/>
              <a:t>PRIMER 1 </a:t>
            </a:r>
            <a:r>
              <a:rPr lang="sl-SI" sz="1200" dirty="0"/>
              <a:t>(DD = delovni dan)</a:t>
            </a:r>
          </a:p>
          <a:p>
            <a:pPr marL="0" indent="0">
              <a:buNone/>
            </a:pPr>
            <a:endParaRPr lang="sl-SI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F48B174-4C29-4E95-ACE6-2CD049F117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9023719"/>
              </p:ext>
            </p:extLst>
          </p:nvPr>
        </p:nvGraphicFramePr>
        <p:xfrm>
          <a:off x="1101969" y="1732084"/>
          <a:ext cx="6195646" cy="2822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6" name="Povečava diapozitiva 5">
                <a:extLst>
                  <a:ext uri="{FF2B5EF4-FFF2-40B4-BE49-F238E27FC236}">
                    <a16:creationId xmlns:a16="http://schemas.microsoft.com/office/drawing/2014/main" id="{86788ACC-9C4C-4F69-AEF4-85A9A8AC145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67807386"/>
                  </p:ext>
                </p:extLst>
              </p:nvPr>
            </p:nvGraphicFramePr>
            <p:xfrm>
              <a:off x="-1213338" y="2677258"/>
              <a:ext cx="2286000" cy="1714500"/>
            </p:xfrm>
            <a:graphic>
              <a:graphicData uri="http://schemas.microsoft.com/office/powerpoint/2016/slidezoom">
                <pslz:sldZm>
                  <pslz:sldZmObj sldId="276" cId="2432212441">
                    <pslz:zmPr id="{EAEE8813-2E91-4C7F-9CDB-4365C1045A13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286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6" name="Povečava diapozitiva 5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86788ACC-9C4C-4F69-AEF4-85A9A8AC145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-1213338" y="2677258"/>
                <a:ext cx="2286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7451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CB58514-491B-4E25-9474-B905F9EA3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44928"/>
          </a:xfrm>
        </p:spPr>
        <p:txBody>
          <a:bodyPr>
            <a:normAutofit/>
          </a:bodyPr>
          <a:lstStyle/>
          <a:p>
            <a:r>
              <a:rPr lang="sl-SI" sz="2400" b="1" dirty="0">
                <a:solidFill>
                  <a:srgbClr val="323232"/>
                </a:solidFill>
                <a:latin typeface="Book Antiqua"/>
              </a:rPr>
              <a:t>Novela ZPVPJN-B  - roki za vložitev zahtevka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2A4E3F89-CA54-4F43-A135-D5EBC66E78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0168" y="1037494"/>
            <a:ext cx="7886700" cy="4770070"/>
          </a:xfrm>
        </p:spPr>
        <p:txBody>
          <a:bodyPr/>
          <a:lstStyle/>
          <a:p>
            <a:pPr marL="0" indent="0">
              <a:buNone/>
            </a:pPr>
            <a:r>
              <a:rPr lang="sl-SI" sz="1600" b="1" dirty="0"/>
              <a:t>PRIMER 2</a:t>
            </a:r>
          </a:p>
          <a:p>
            <a:pPr marL="0" indent="0">
              <a:buNone/>
            </a:pPr>
            <a:r>
              <a:rPr lang="sl-SI" sz="1200" dirty="0"/>
              <a:t>A = objava RD: 1. 1. 2018 </a:t>
            </a:r>
          </a:p>
          <a:p>
            <a:pPr marL="0" indent="0">
              <a:buNone/>
            </a:pPr>
            <a:r>
              <a:rPr lang="sl-SI" sz="1200" dirty="0"/>
              <a:t>B = rok za oddajo = 20 del. dni </a:t>
            </a:r>
          </a:p>
          <a:p>
            <a:pPr marL="0" indent="0">
              <a:buNone/>
            </a:pPr>
            <a:r>
              <a:rPr lang="sl-SI" sz="1200" dirty="0"/>
              <a:t>C = objava spremembe RD = 16. 1. 2018</a:t>
            </a:r>
          </a:p>
          <a:p>
            <a:pPr marL="0" indent="0">
              <a:buNone/>
            </a:pPr>
            <a:r>
              <a:rPr lang="sl-SI" sz="1200" dirty="0"/>
              <a:t>D = končni datum za vložitev ZR na objavo (10 del. dni) </a:t>
            </a:r>
          </a:p>
          <a:p>
            <a:pPr marL="0" indent="0">
              <a:buNone/>
            </a:pPr>
            <a:r>
              <a:rPr lang="sl-SI" sz="1200" dirty="0"/>
              <a:t>E = kočni datum za vložitev ZR na spremembo objave</a:t>
            </a:r>
          </a:p>
          <a:p>
            <a:pPr marL="0" indent="0">
              <a:buNone/>
            </a:pPr>
            <a:endParaRPr lang="sl-SI" sz="1200" dirty="0"/>
          </a:p>
          <a:p>
            <a:pPr marL="0" indent="0">
              <a:buNone/>
            </a:pPr>
            <a:endParaRPr lang="sl-SI" dirty="0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AA72835B-75EB-4D8B-B8D8-FD52A9F6A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44700"/>
              </p:ext>
            </p:extLst>
          </p:nvPr>
        </p:nvGraphicFramePr>
        <p:xfrm>
          <a:off x="236867" y="3256186"/>
          <a:ext cx="8670266" cy="227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030">
                  <a:extLst>
                    <a:ext uri="{9D8B030D-6E8A-4147-A177-3AD203B41FA5}">
                      <a16:colId xmlns:a16="http://schemas.microsoft.com/office/drawing/2014/main" val="1398805185"/>
                    </a:ext>
                  </a:extLst>
                </a:gridCol>
                <a:gridCol w="243851">
                  <a:extLst>
                    <a:ext uri="{9D8B030D-6E8A-4147-A177-3AD203B41FA5}">
                      <a16:colId xmlns:a16="http://schemas.microsoft.com/office/drawing/2014/main" val="144873199"/>
                    </a:ext>
                  </a:extLst>
                </a:gridCol>
                <a:gridCol w="266155">
                  <a:extLst>
                    <a:ext uri="{9D8B030D-6E8A-4147-A177-3AD203B41FA5}">
                      <a16:colId xmlns:a16="http://schemas.microsoft.com/office/drawing/2014/main" val="3652757826"/>
                    </a:ext>
                  </a:extLst>
                </a:gridCol>
                <a:gridCol w="267815">
                  <a:extLst>
                    <a:ext uri="{9D8B030D-6E8A-4147-A177-3AD203B41FA5}">
                      <a16:colId xmlns:a16="http://schemas.microsoft.com/office/drawing/2014/main" val="984822799"/>
                    </a:ext>
                  </a:extLst>
                </a:gridCol>
                <a:gridCol w="267815">
                  <a:extLst>
                    <a:ext uri="{9D8B030D-6E8A-4147-A177-3AD203B41FA5}">
                      <a16:colId xmlns:a16="http://schemas.microsoft.com/office/drawing/2014/main" val="612223199"/>
                    </a:ext>
                  </a:extLst>
                </a:gridCol>
                <a:gridCol w="275997">
                  <a:extLst>
                    <a:ext uri="{9D8B030D-6E8A-4147-A177-3AD203B41FA5}">
                      <a16:colId xmlns:a16="http://schemas.microsoft.com/office/drawing/2014/main" val="3888277007"/>
                    </a:ext>
                  </a:extLst>
                </a:gridCol>
                <a:gridCol w="267815">
                  <a:extLst>
                    <a:ext uri="{9D8B030D-6E8A-4147-A177-3AD203B41FA5}">
                      <a16:colId xmlns:a16="http://schemas.microsoft.com/office/drawing/2014/main" val="1790723842"/>
                    </a:ext>
                  </a:extLst>
                </a:gridCol>
                <a:gridCol w="267815">
                  <a:extLst>
                    <a:ext uri="{9D8B030D-6E8A-4147-A177-3AD203B41FA5}">
                      <a16:colId xmlns:a16="http://schemas.microsoft.com/office/drawing/2014/main" val="790468792"/>
                    </a:ext>
                  </a:extLst>
                </a:gridCol>
                <a:gridCol w="267094">
                  <a:extLst>
                    <a:ext uri="{9D8B030D-6E8A-4147-A177-3AD203B41FA5}">
                      <a16:colId xmlns:a16="http://schemas.microsoft.com/office/drawing/2014/main" val="1171050652"/>
                    </a:ext>
                  </a:extLst>
                </a:gridCol>
                <a:gridCol w="309460">
                  <a:extLst>
                    <a:ext uri="{9D8B030D-6E8A-4147-A177-3AD203B41FA5}">
                      <a16:colId xmlns:a16="http://schemas.microsoft.com/office/drawing/2014/main" val="3545300819"/>
                    </a:ext>
                  </a:extLst>
                </a:gridCol>
                <a:gridCol w="309460">
                  <a:extLst>
                    <a:ext uri="{9D8B030D-6E8A-4147-A177-3AD203B41FA5}">
                      <a16:colId xmlns:a16="http://schemas.microsoft.com/office/drawing/2014/main" val="2496969844"/>
                    </a:ext>
                  </a:extLst>
                </a:gridCol>
                <a:gridCol w="309460">
                  <a:extLst>
                    <a:ext uri="{9D8B030D-6E8A-4147-A177-3AD203B41FA5}">
                      <a16:colId xmlns:a16="http://schemas.microsoft.com/office/drawing/2014/main" val="177397176"/>
                    </a:ext>
                  </a:extLst>
                </a:gridCol>
                <a:gridCol w="325478">
                  <a:extLst>
                    <a:ext uri="{9D8B030D-6E8A-4147-A177-3AD203B41FA5}">
                      <a16:colId xmlns:a16="http://schemas.microsoft.com/office/drawing/2014/main" val="2375563733"/>
                    </a:ext>
                  </a:extLst>
                </a:gridCol>
                <a:gridCol w="325478">
                  <a:extLst>
                    <a:ext uri="{9D8B030D-6E8A-4147-A177-3AD203B41FA5}">
                      <a16:colId xmlns:a16="http://schemas.microsoft.com/office/drawing/2014/main" val="3931600938"/>
                    </a:ext>
                  </a:extLst>
                </a:gridCol>
                <a:gridCol w="325478">
                  <a:extLst>
                    <a:ext uri="{9D8B030D-6E8A-4147-A177-3AD203B41FA5}">
                      <a16:colId xmlns:a16="http://schemas.microsoft.com/office/drawing/2014/main" val="4083693825"/>
                    </a:ext>
                  </a:extLst>
                </a:gridCol>
                <a:gridCol w="326647">
                  <a:extLst>
                    <a:ext uri="{9D8B030D-6E8A-4147-A177-3AD203B41FA5}">
                      <a16:colId xmlns:a16="http://schemas.microsoft.com/office/drawing/2014/main" val="2474629833"/>
                    </a:ext>
                  </a:extLst>
                </a:gridCol>
                <a:gridCol w="326647">
                  <a:extLst>
                    <a:ext uri="{9D8B030D-6E8A-4147-A177-3AD203B41FA5}">
                      <a16:colId xmlns:a16="http://schemas.microsoft.com/office/drawing/2014/main" val="4109004399"/>
                    </a:ext>
                  </a:extLst>
                </a:gridCol>
                <a:gridCol w="326647">
                  <a:extLst>
                    <a:ext uri="{9D8B030D-6E8A-4147-A177-3AD203B41FA5}">
                      <a16:colId xmlns:a16="http://schemas.microsoft.com/office/drawing/2014/main" val="3093505898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3680714709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122003658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1513988386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3703354201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1825183781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2117369383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4022016021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3598886723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2734794535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1923840630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2567667540"/>
                    </a:ext>
                  </a:extLst>
                </a:gridCol>
                <a:gridCol w="252151">
                  <a:extLst>
                    <a:ext uri="{9D8B030D-6E8A-4147-A177-3AD203B41FA5}">
                      <a16:colId xmlns:a16="http://schemas.microsoft.com/office/drawing/2014/main" val="11153645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l-SI" sz="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099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l-SI" sz="1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strike="sngStrike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529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4468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579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43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000" strike="sngStrike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  <a:p>
                      <a:endParaRPr lang="sl-S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43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2212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takse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4147" y="1362808"/>
            <a:ext cx="8241784" cy="4879730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sl-SI" sz="1500" dirty="0">
                <a:solidFill>
                  <a:srgbClr val="323232">
                    <a:lumMod val="90000"/>
                  </a:srgbClr>
                </a:solidFill>
                <a:highlight>
                  <a:srgbClr val="FFFF00"/>
                </a:highlight>
                <a:latin typeface="Book Antiqua"/>
              </a:rPr>
              <a:t>Na </a:t>
            </a:r>
            <a:r>
              <a:rPr lang="sl-SI" sz="1500" b="1" dirty="0">
                <a:solidFill>
                  <a:srgbClr val="323232">
                    <a:lumMod val="90000"/>
                  </a:srgbClr>
                </a:solidFill>
                <a:highlight>
                  <a:srgbClr val="FFFF00"/>
                </a:highlight>
                <a:latin typeface="Book Antiqua"/>
              </a:rPr>
              <a:t>RAZPISNO DOKUMENTACIJO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: (povabilo k oddaji ponudbe oz. vsebino objave)</a:t>
            </a:r>
            <a:r>
              <a:rPr lang="sl-SI" sz="1500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 </a:t>
            </a:r>
            <a:r>
              <a:rPr lang="sl-SI" sz="1500" dirty="0">
                <a:solidFill>
                  <a:srgbClr val="FF0000"/>
                </a:solidFill>
                <a:latin typeface="Book Antiqua"/>
              </a:rPr>
              <a:t>– ni več razlikovanja na blago/storitev/gradenj:</a:t>
            </a:r>
            <a:endParaRPr lang="sl-SI" sz="15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>
              <a:buNone/>
            </a:pPr>
            <a:r>
              <a:rPr lang="sl-SI" sz="1500" b="1" dirty="0">
                <a:latin typeface="Book Antiqua"/>
              </a:rPr>
              <a:t>2.000 eurov</a:t>
            </a:r>
            <a:r>
              <a:rPr lang="sl-SI" sz="1500" dirty="0">
                <a:latin typeface="Book Antiqua"/>
              </a:rPr>
              <a:t>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pri naročilu male vrednosti (ZJN-3) ali postopku zbiranja ponudb po predhodni objavi (ZJNPOV);</a:t>
            </a:r>
          </a:p>
          <a:p>
            <a:pPr marL="0" indent="0">
              <a:buNone/>
            </a:pPr>
            <a:r>
              <a:rPr lang="sl-SI" sz="1500" b="1" dirty="0">
                <a:latin typeface="Book Antiqua"/>
              </a:rPr>
              <a:t>4.000 eurov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v vseh drugih postopkih</a:t>
            </a:r>
          </a:p>
          <a:p>
            <a:pPr marL="0" indent="0">
              <a:buNone/>
            </a:pPr>
            <a:r>
              <a:rPr lang="sl-SI" sz="1500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	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sl-SI" sz="1500" dirty="0">
                <a:solidFill>
                  <a:srgbClr val="323232">
                    <a:lumMod val="90000"/>
                  </a:srgbClr>
                </a:solidFill>
                <a:highlight>
                  <a:srgbClr val="FFFF00"/>
                </a:highlight>
                <a:latin typeface="Book Antiqua"/>
              </a:rPr>
              <a:t>Na </a:t>
            </a:r>
            <a:r>
              <a:rPr lang="sl-SI" sz="1500" b="1" dirty="0">
                <a:solidFill>
                  <a:srgbClr val="323232">
                    <a:lumMod val="90000"/>
                  </a:srgbClr>
                </a:solidFill>
                <a:highlight>
                  <a:srgbClr val="FFFF00"/>
                </a:highlight>
                <a:latin typeface="Book Antiqua"/>
              </a:rPr>
              <a:t>ODLOČITEV</a:t>
            </a:r>
            <a:r>
              <a:rPr lang="sl-SI" sz="1500" dirty="0">
                <a:solidFill>
                  <a:srgbClr val="323232">
                    <a:lumMod val="90000"/>
                  </a:srgbClr>
                </a:solidFill>
                <a:highlight>
                  <a:srgbClr val="FFFF00"/>
                </a:highlight>
                <a:latin typeface="Book Antiqua"/>
              </a:rPr>
              <a:t>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o javnem naročilu:</a:t>
            </a:r>
          </a:p>
          <a:p>
            <a:pPr marL="342900" indent="-342900">
              <a:buAutoNum type="alphaLcParenR"/>
            </a:pPr>
            <a:r>
              <a:rPr lang="sl-SI" sz="1500" u="sng" dirty="0">
                <a:solidFill>
                  <a:schemeClr val="accent1"/>
                </a:solidFill>
                <a:latin typeface="Book Antiqua"/>
              </a:rPr>
              <a:t>oddaja naročila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: </a:t>
            </a:r>
            <a:r>
              <a:rPr lang="sl-SI" sz="1500" b="1" dirty="0">
                <a:latin typeface="Book Antiqua"/>
              </a:rPr>
              <a:t>2% od cene najugodnejše </a:t>
            </a:r>
            <a:r>
              <a:rPr lang="sl-SI" sz="1500" u="sng" dirty="0">
                <a:solidFill>
                  <a:schemeClr val="accent1"/>
                </a:solidFill>
                <a:latin typeface="Book Antiqua"/>
              </a:rPr>
              <a:t>dopustne/popolne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ponudbe (z DDV), min 500 - </a:t>
            </a:r>
            <a:r>
              <a:rPr lang="sl-SI" sz="1500" dirty="0" err="1">
                <a:solidFill>
                  <a:schemeClr val="accent1"/>
                </a:solidFill>
                <a:latin typeface="Book Antiqua"/>
              </a:rPr>
              <a:t>max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 25.000 eurov</a:t>
            </a:r>
          </a:p>
          <a:p>
            <a:pPr marL="342900" indent="-342900" algn="just">
              <a:buAutoNum type="alphaLcParenR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če se odločitev nanaša </a:t>
            </a:r>
            <a:r>
              <a:rPr lang="sl-SI" sz="1500" u="sng" dirty="0">
                <a:solidFill>
                  <a:schemeClr val="accent1"/>
                </a:solidFill>
                <a:latin typeface="Book Antiqua"/>
              </a:rPr>
              <a:t>na izbiro strank za sklenitev okvirnega sporazuma:</a:t>
            </a:r>
          </a:p>
          <a:p>
            <a:pPr marL="800100" lvl="1" indent="-342900" algn="just">
              <a:buAutoNum type="alphaLcParenR"/>
            </a:pPr>
            <a:r>
              <a:rPr lang="sl-SI" sz="1500" b="1" dirty="0">
                <a:latin typeface="Book Antiqua"/>
              </a:rPr>
              <a:t>2.000 eurov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- v postopku naročila male vrednosti ali postopku zbiranja ponudb po predhodni objavi,</a:t>
            </a:r>
          </a:p>
          <a:p>
            <a:pPr marL="800100" lvl="1" indent="-342900" algn="just">
              <a:buAutoNum type="alphaLcParenR"/>
            </a:pPr>
            <a:r>
              <a:rPr lang="sl-SI" sz="1500" b="1" dirty="0">
                <a:latin typeface="Book Antiqua"/>
              </a:rPr>
              <a:t>6.000 eurov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v katerem koli drugem postopku javnega naročanja</a:t>
            </a:r>
          </a:p>
          <a:p>
            <a:pPr marL="342900" indent="-342900">
              <a:buFont typeface="+mj-lt"/>
              <a:buAutoNum type="alphaLcParenR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ustavitev postopka: </a:t>
            </a:r>
            <a:r>
              <a:rPr lang="sl-SI" sz="1500" b="1" dirty="0">
                <a:latin typeface="Book Antiqua"/>
              </a:rPr>
              <a:t>1.000 eurov</a:t>
            </a:r>
          </a:p>
          <a:p>
            <a:pPr marL="342900" indent="-342900">
              <a:buFont typeface="+mj-lt"/>
              <a:buAutoNum type="alphaLcParenR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priznanje sposobnosti: </a:t>
            </a:r>
            <a:r>
              <a:rPr lang="sl-SI" sz="1500" b="1" dirty="0">
                <a:latin typeface="Book Antiqua"/>
              </a:rPr>
              <a:t>1.000 eurov</a:t>
            </a:r>
          </a:p>
          <a:p>
            <a:pPr marL="342900" indent="-342900">
              <a:buFont typeface="+mj-lt"/>
              <a:buAutoNum type="alphaLcParenR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zavrnitev vseh ponudb: </a:t>
            </a:r>
            <a:r>
              <a:rPr lang="sl-SI" sz="1500" b="1" dirty="0">
                <a:latin typeface="Book Antiqua"/>
              </a:rPr>
              <a:t>1.000 eurov</a:t>
            </a:r>
          </a:p>
          <a:p>
            <a:pPr marL="342900" indent="-342900">
              <a:buFont typeface="+mj-lt"/>
              <a:buAutoNum type="alphaLcParenR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izločitev vseh ponudb (oz. naročilo se ne odda): </a:t>
            </a:r>
            <a:r>
              <a:rPr lang="sl-SI" sz="1500" b="1" dirty="0">
                <a:latin typeface="Book Antiqua"/>
              </a:rPr>
              <a:t>1.000 eurov</a:t>
            </a:r>
          </a:p>
          <a:p>
            <a:pPr marL="0" indent="0">
              <a:buNone/>
            </a:pPr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pPr marL="342900" indent="-342900" algn="just">
              <a:buFont typeface="+mj-lt"/>
              <a:buAutoNum type="arabicPeriod" startAt="3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Pri socialnih in drugih posebnih storitvah ali storitvah na področju obrambe in varnosti B, pri oddaji posameznega naročila na podlagi okvirnega sporazuma ali v dinamičnem nabavnem sistemu ali na javni natečaj: </a:t>
            </a:r>
            <a:r>
              <a:rPr lang="sl-SI" sz="1500" b="1" dirty="0">
                <a:latin typeface="Book Antiqua"/>
              </a:rPr>
              <a:t>1.000 eurov</a:t>
            </a:r>
          </a:p>
          <a:p>
            <a:pPr marL="0" indent="0">
              <a:buNone/>
            </a:pPr>
            <a:br>
              <a:rPr lang="sl-SI" sz="1500" dirty="0">
                <a:solidFill>
                  <a:schemeClr val="accent1"/>
                </a:solidFill>
                <a:latin typeface="Book Antiqua"/>
              </a:rPr>
            </a:br>
            <a:r>
              <a:rPr lang="sl-SI" sz="1500" dirty="0">
                <a:solidFill>
                  <a:schemeClr val="accent1"/>
                </a:solidFill>
                <a:latin typeface="Book Antiqua"/>
              </a:rPr>
              <a:t>Kadar takse ni mogoče odmeriti  -  znaša taksa: </a:t>
            </a:r>
            <a:r>
              <a:rPr lang="sl-SI" sz="1500" b="1" dirty="0">
                <a:latin typeface="Book Antiqua"/>
              </a:rPr>
              <a:t>1.000 eurov.</a:t>
            </a:r>
          </a:p>
        </p:txBody>
      </p:sp>
    </p:spTree>
    <p:extLst>
      <p:ext uri="{BB962C8B-B14F-4D97-AF65-F5344CB8AC3E}">
        <p14:creationId xmlns:p14="http://schemas.microsoft.com/office/powerpoint/2010/main" val="2665458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izpodbojnost pogodbe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4147" y="1548905"/>
            <a:ext cx="7886700" cy="4279900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sl-SI" sz="3000" u="sng" dirty="0">
                <a:solidFill>
                  <a:schemeClr val="accent1"/>
                </a:solidFill>
                <a:latin typeface="Book Antiqua" panose="02040602050305030304" pitchFamily="18" charset="0"/>
              </a:rPr>
              <a:t>Razlogi</a:t>
            </a: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 za izpodbojnost </a:t>
            </a:r>
            <a:r>
              <a:rPr lang="sl-SI" sz="3000" u="sng" dirty="0">
                <a:solidFill>
                  <a:schemeClr val="accent1"/>
                </a:solidFill>
                <a:latin typeface="Book Antiqua" panose="02040602050305030304" pitchFamily="18" charset="0"/>
              </a:rPr>
              <a:t>so enaki </a:t>
            </a: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kot so bili za ničnost (NOVO – sprememba pogodbe)</a:t>
            </a:r>
          </a:p>
          <a:p>
            <a:pPr marL="0" indent="0" algn="just">
              <a:buNone/>
            </a:pPr>
            <a:endParaRPr lang="sl-SI" sz="3000" dirty="0">
              <a:solidFill>
                <a:schemeClr val="accent1"/>
              </a:solidFill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Uveljavlja jo lahko </a:t>
            </a:r>
            <a:r>
              <a:rPr lang="sl-SI" sz="3000" u="sng" dirty="0">
                <a:solidFill>
                  <a:schemeClr val="accent1"/>
                </a:solidFill>
                <a:latin typeface="Book Antiqua" panose="02040602050305030304" pitchFamily="18" charset="0"/>
              </a:rPr>
              <a:t>vsaka oseba, ki ima pravni interes </a:t>
            </a: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(in ne zgolj pogodbene stranke, kot je to po OZ!) </a:t>
            </a:r>
          </a:p>
          <a:p>
            <a:pPr marL="0" indent="0" algn="just">
              <a:buNone/>
            </a:pPr>
            <a:endParaRPr lang="sl-SI" sz="3000" dirty="0">
              <a:solidFill>
                <a:schemeClr val="accent1"/>
              </a:solidFill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r>
              <a:rPr lang="sl-SI" sz="3000" u="sng" dirty="0">
                <a:solidFill>
                  <a:schemeClr val="accent1"/>
                </a:solidFill>
                <a:latin typeface="Book Antiqua" panose="02040602050305030304" pitchFamily="18" charset="0"/>
              </a:rPr>
              <a:t>Rok za uveljavljanje</a:t>
            </a: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: </a:t>
            </a:r>
          </a:p>
          <a:p>
            <a:pPr marL="0" indent="0" algn="just">
              <a:buNone/>
            </a:pP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6 mesecev od objave oz. seznanitve s kršitvijo (če objave ni bilo) / </a:t>
            </a:r>
            <a:r>
              <a:rPr lang="sl-SI" sz="3000" dirty="0" err="1">
                <a:solidFill>
                  <a:schemeClr val="accent1"/>
                </a:solidFill>
                <a:latin typeface="Book Antiqua" panose="02040602050305030304" pitchFamily="18" charset="0"/>
              </a:rPr>
              <a:t>max</a:t>
            </a: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 12 mesecev od sklenitve / spremembe</a:t>
            </a:r>
          </a:p>
          <a:p>
            <a:pPr marL="0" indent="0" algn="just">
              <a:buNone/>
            </a:pPr>
            <a:endParaRPr lang="sl-SI" sz="3000" dirty="0">
              <a:solidFill>
                <a:schemeClr val="accent1"/>
              </a:solidFill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Sodišče lahko pogodbo ali posamezno naročilo </a:t>
            </a:r>
            <a:r>
              <a:rPr lang="sl-SI" sz="3000" b="1" dirty="0">
                <a:solidFill>
                  <a:schemeClr val="accent1"/>
                </a:solidFill>
                <a:latin typeface="Book Antiqua" panose="02040602050305030304" pitchFamily="18" charset="0"/>
              </a:rPr>
              <a:t>razveljavi</a:t>
            </a: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 z dnem uveljavitve ali kadar koli po uveljavitvi – torej </a:t>
            </a:r>
            <a:r>
              <a:rPr lang="sl-SI" sz="3000" b="1" i="1" dirty="0">
                <a:solidFill>
                  <a:schemeClr val="accent1"/>
                </a:solidFill>
                <a:latin typeface="Book Antiqua" panose="02040602050305030304" pitchFamily="18" charset="0"/>
              </a:rPr>
              <a:t>ex </a:t>
            </a:r>
            <a:r>
              <a:rPr lang="sl-SI" sz="3000" b="1" i="1" dirty="0" err="1">
                <a:solidFill>
                  <a:schemeClr val="accent1"/>
                </a:solidFill>
                <a:latin typeface="Book Antiqua" panose="02040602050305030304" pitchFamily="18" charset="0"/>
              </a:rPr>
              <a:t>tunc</a:t>
            </a:r>
            <a:r>
              <a:rPr lang="sl-SI" sz="3000" b="1" i="1" dirty="0">
                <a:solidFill>
                  <a:schemeClr val="accent1"/>
                </a:solidFill>
                <a:latin typeface="Book Antiqua" panose="02040602050305030304" pitchFamily="18" charset="0"/>
              </a:rPr>
              <a:t> </a:t>
            </a:r>
            <a:r>
              <a:rPr lang="sl-SI" sz="3000" b="1" dirty="0">
                <a:solidFill>
                  <a:schemeClr val="accent1"/>
                </a:solidFill>
                <a:latin typeface="Book Antiqua" panose="02040602050305030304" pitchFamily="18" charset="0"/>
              </a:rPr>
              <a:t>ali </a:t>
            </a:r>
            <a:r>
              <a:rPr lang="sl-SI" sz="3000" b="1" i="1" dirty="0">
                <a:solidFill>
                  <a:schemeClr val="accent1"/>
                </a:solidFill>
                <a:latin typeface="Book Antiqua" panose="02040602050305030304" pitchFamily="18" charset="0"/>
              </a:rPr>
              <a:t>ex nunc</a:t>
            </a:r>
            <a:r>
              <a:rPr lang="sl-SI" sz="3000" b="1" dirty="0">
                <a:solidFill>
                  <a:schemeClr val="accent1"/>
                </a:solidFill>
                <a:latin typeface="Book Antiqua" panose="02040602050305030304" pitchFamily="18" charset="0"/>
              </a:rPr>
              <a:t>. </a:t>
            </a:r>
          </a:p>
          <a:p>
            <a:pPr marL="0" indent="0" algn="just">
              <a:buNone/>
            </a:pPr>
            <a:endParaRPr lang="sl-SI" sz="3000" dirty="0">
              <a:solidFill>
                <a:schemeClr val="accent1"/>
              </a:solidFill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Sodišče </a:t>
            </a:r>
            <a:r>
              <a:rPr lang="sl-SI" sz="3000" b="1" dirty="0">
                <a:solidFill>
                  <a:schemeClr val="accent1"/>
                </a:solidFill>
                <a:latin typeface="Book Antiqua" panose="02040602050305030304" pitchFamily="18" charset="0"/>
              </a:rPr>
              <a:t>ni vezano na tožbeni zahtevek </a:t>
            </a: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in pri presoji upošteva vse okoliščine, kot na primer naravo in obseg javnega naročila, obseg že izpolnjenih obveznosti iz pogodbe, težo in pomen ugotovljenih kršitev ter druge okoliščine. </a:t>
            </a:r>
          </a:p>
          <a:p>
            <a:pPr marL="0" indent="0" algn="just">
              <a:buNone/>
            </a:pPr>
            <a:endParaRPr lang="sl-SI" sz="3000" dirty="0">
              <a:solidFill>
                <a:schemeClr val="accent1"/>
              </a:solidFill>
              <a:latin typeface="Book Antiqua"/>
            </a:endParaRPr>
          </a:p>
          <a:p>
            <a:pPr marL="0" indent="0" algn="just">
              <a:buNone/>
            </a:pPr>
            <a:r>
              <a:rPr lang="sl-SI" sz="3000" dirty="0">
                <a:solidFill>
                  <a:schemeClr val="accent1"/>
                </a:solidFill>
                <a:latin typeface="Book Antiqua"/>
              </a:rPr>
              <a:t>Enako kot doslej pri ničnosti pa: </a:t>
            </a:r>
          </a:p>
          <a:p>
            <a:pPr marL="0" indent="0" algn="just">
              <a:buNone/>
            </a:pPr>
            <a:r>
              <a:rPr lang="sl-SI" sz="3000" dirty="0">
                <a:solidFill>
                  <a:schemeClr val="accent1"/>
                </a:solidFill>
                <a:latin typeface="Book Antiqua" panose="02040602050305030304" pitchFamily="18" charset="0"/>
              </a:rPr>
              <a:t>Sodišče lahko v določenih primerih odloči, da pogodba oziroma posamezno naročilo kljub kršitvam ostane v veljavi ali skrajša njeno trajanje, če ugotovi, da obstajajo prevladujoči razlogi, ki so povezani z javnim, obrambnim ali varnostnim interesom in zahtevajo, da se pogodba oziroma posamezno naročilo deloma ali v celoti ohrani v veljavi. Sodišče upošteva vse okoliščine, kot na primer naravo in obseg javnega naročila, obseg že izpolnjenih obveznosti iz pogodbe oziroma posameznega naročila, težo in pomen ugotovljenih kršitev ter druge okoliščine. </a:t>
            </a:r>
          </a:p>
          <a:p>
            <a:pPr algn="just"/>
            <a:endParaRPr lang="sl-SI" dirty="0"/>
          </a:p>
          <a:p>
            <a:endParaRPr lang="sl-SI" sz="15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846439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portal e-Revizija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4147" y="1297577"/>
            <a:ext cx="7886700" cy="45312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l-SI" sz="1600" dirty="0">
                <a:solidFill>
                  <a:schemeClr val="accent1"/>
                </a:solidFill>
              </a:rPr>
              <a:t>Vse določbe, povezane s portalom</a:t>
            </a:r>
            <a:r>
              <a:rPr lang="sl-SI" sz="1600" b="1" dirty="0">
                <a:solidFill>
                  <a:schemeClr val="accent1"/>
                </a:solidFill>
              </a:rPr>
              <a:t> e-Revizija</a:t>
            </a:r>
            <a:r>
              <a:rPr lang="sl-SI" sz="1600" dirty="0">
                <a:solidFill>
                  <a:schemeClr val="accent1"/>
                </a:solidFill>
              </a:rPr>
              <a:t> in informatiziranem poteku </a:t>
            </a:r>
            <a:r>
              <a:rPr lang="sl-SI" sz="1600" dirty="0" err="1">
                <a:solidFill>
                  <a:schemeClr val="accent1"/>
                </a:solidFill>
              </a:rPr>
              <a:t>predrevizijskega</a:t>
            </a:r>
            <a:r>
              <a:rPr lang="sl-SI" sz="1600" dirty="0">
                <a:solidFill>
                  <a:schemeClr val="accent1"/>
                </a:solidFill>
              </a:rPr>
              <a:t> in revizijskega postopka se začnejo uporabljati</a:t>
            </a:r>
            <a:r>
              <a:rPr lang="sl-SI" sz="1600" b="1" dirty="0">
                <a:solidFill>
                  <a:schemeClr val="accent1"/>
                </a:solidFill>
              </a:rPr>
              <a:t> šele 29. 12. 2019</a:t>
            </a:r>
            <a:r>
              <a:rPr lang="sl-SI" sz="1600" dirty="0">
                <a:solidFill>
                  <a:schemeClr val="accent1"/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sl-SI" sz="1600" dirty="0">
                <a:solidFill>
                  <a:schemeClr val="accent1"/>
                </a:solidFill>
                <a:highlight>
                  <a:srgbClr val="FFFF00"/>
                </a:highlight>
              </a:rPr>
              <a:t>Do takrat poteka postopek na enak način kot doslej !!!</a:t>
            </a:r>
          </a:p>
          <a:p>
            <a:pPr marL="0" indent="0" algn="just">
              <a:buNone/>
            </a:pPr>
            <a:endParaRPr lang="sl-SI" sz="1600" dirty="0">
              <a:highlight>
                <a:srgbClr val="FFFF00"/>
              </a:highlight>
            </a:endParaRPr>
          </a:p>
          <a:p>
            <a:pPr marL="0" indent="0" algn="just">
              <a:buNone/>
            </a:pPr>
            <a:endParaRPr lang="sl-SI" sz="1600" dirty="0">
              <a:highlight>
                <a:srgbClr val="FFFF00"/>
              </a:highlight>
            </a:endParaRPr>
          </a:p>
          <a:p>
            <a:pPr marL="0" indent="0" algn="just">
              <a:buNone/>
            </a:pPr>
            <a:endParaRPr lang="sl-SI" sz="1600" dirty="0">
              <a:highlight>
                <a:srgbClr val="FFFF00"/>
              </a:highlight>
            </a:endParaRPr>
          </a:p>
          <a:p>
            <a:pPr marL="0" indent="0" algn="just">
              <a:buNone/>
            </a:pPr>
            <a:br>
              <a:rPr lang="sl-SI" sz="1600" dirty="0"/>
            </a:br>
            <a:br>
              <a:rPr lang="sl-SI" sz="1600" dirty="0"/>
            </a:br>
            <a:endParaRPr lang="sl-SI" sz="1600" dirty="0"/>
          </a:p>
          <a:p>
            <a:pPr marL="0" indent="0" algn="just">
              <a:buNone/>
            </a:pPr>
            <a:r>
              <a:rPr lang="sl-SI" sz="1600" dirty="0">
                <a:solidFill>
                  <a:schemeClr val="accent1"/>
                </a:solidFill>
              </a:rPr>
              <a:t>--&gt; do vzpostavitve portala e-Revizija, v vseh primerih, kjer ZPVPJN-B določa, da se </a:t>
            </a:r>
            <a:r>
              <a:rPr lang="sl-SI" sz="1600" b="1" dirty="0">
                <a:solidFill>
                  <a:schemeClr val="accent1"/>
                </a:solidFill>
              </a:rPr>
              <a:t>informacija objavi na portalu javnih naročil</a:t>
            </a:r>
            <a:r>
              <a:rPr lang="sl-SI" sz="1600" dirty="0">
                <a:solidFill>
                  <a:schemeClr val="accent1"/>
                </a:solidFill>
              </a:rPr>
              <a:t> </a:t>
            </a:r>
            <a:r>
              <a:rPr lang="sl-SI" sz="1600" dirty="0">
                <a:solidFill>
                  <a:schemeClr val="accent1"/>
                </a:solidFill>
                <a:sym typeface="Wingdings" panose="05000000000000000000" pitchFamily="2" charset="2"/>
              </a:rPr>
              <a:t> </a:t>
            </a:r>
            <a:r>
              <a:rPr lang="sl-SI" sz="1600" dirty="0">
                <a:solidFill>
                  <a:schemeClr val="accent1"/>
                </a:solidFill>
              </a:rPr>
              <a:t>naročnik v teh primerih to informacijo posreduje vsem ponudnikom, ki so oddali ponudbo</a:t>
            </a:r>
            <a:br>
              <a:rPr lang="sl-SI" sz="1600" dirty="0">
                <a:solidFill>
                  <a:schemeClr val="accent1"/>
                </a:solidFill>
              </a:rPr>
            </a:br>
            <a:br>
              <a:rPr lang="sl-SI" sz="1600" dirty="0">
                <a:solidFill>
                  <a:schemeClr val="accent1"/>
                </a:solidFill>
              </a:rPr>
            </a:br>
            <a:r>
              <a:rPr lang="sl-SI" sz="1600" dirty="0">
                <a:solidFill>
                  <a:schemeClr val="accent1"/>
                </a:solidFill>
              </a:rPr>
              <a:t>Do uporabe portala e-Revizija se zahtevki za revizijo in pritožbe vlagajo na enak način kot doslej, enako kot doslej pa poteka tudi vročanje in pošiljanje pisanj. </a:t>
            </a:r>
            <a:endParaRPr lang="sl-SI" sz="1500" dirty="0">
              <a:solidFill>
                <a:schemeClr val="accent1"/>
              </a:solidFill>
              <a:latin typeface="Book Antiqua"/>
            </a:endParaRPr>
          </a:p>
        </p:txBody>
      </p:sp>
      <p:sp>
        <p:nvSpPr>
          <p:cNvPr id="2" name="Pravokotnik: zaokroženi vogali 1">
            <a:extLst>
              <a:ext uri="{FF2B5EF4-FFF2-40B4-BE49-F238E27FC236}">
                <a16:creationId xmlns:a16="http://schemas.microsoft.com/office/drawing/2014/main" id="{CFD8478E-AC3B-41B8-BB96-622E7A4D18EC}"/>
              </a:ext>
            </a:extLst>
          </p:cNvPr>
          <p:cNvSpPr/>
          <p:nvPr/>
        </p:nvSpPr>
        <p:spPr>
          <a:xfrm>
            <a:off x="524147" y="2420983"/>
            <a:ext cx="4317819" cy="1271451"/>
          </a:xfrm>
          <a:prstGeom prst="roundRect">
            <a:avLst>
              <a:gd name="adj" fmla="val 13673"/>
            </a:avLst>
          </a:prstGeom>
          <a:gradFill>
            <a:gsLst>
              <a:gs pos="0">
                <a:srgbClr val="92D05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sl-SI" sz="1000" dirty="0"/>
          </a:p>
          <a:p>
            <a:pPr algn="just"/>
            <a:endParaRPr lang="sl-SI" sz="1000" dirty="0"/>
          </a:p>
          <a:p>
            <a:pPr algn="just"/>
            <a:endParaRPr lang="sl-SI" sz="1000" dirty="0"/>
          </a:p>
          <a:p>
            <a:pPr algn="just"/>
            <a:endParaRPr lang="sl-SI" sz="1000" dirty="0"/>
          </a:p>
          <a:p>
            <a:pPr algn="just"/>
            <a:endParaRPr lang="sl-SI" sz="1000" dirty="0"/>
          </a:p>
          <a:p>
            <a:pPr algn="just"/>
            <a:r>
              <a:rPr lang="sl-SI" sz="1000" dirty="0">
                <a:solidFill>
                  <a:schemeClr val="tx1"/>
                </a:solidFill>
              </a:rPr>
              <a:t>Določbe: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sl-SI" sz="1000" dirty="0">
                <a:solidFill>
                  <a:schemeClr val="tx1"/>
                </a:solidFill>
              </a:rPr>
              <a:t>tretjega odstavka 13. člena ZPVPJN-B (oz. 17. člena zakona),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sl-SI" sz="1000" dirty="0">
                <a:solidFill>
                  <a:schemeClr val="tx1"/>
                </a:solidFill>
              </a:rPr>
              <a:t>četrtega odstavka 14. člena ZPVPJN-B (oz. 19. člena zakona),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sl-SI" sz="1000" dirty="0">
                <a:solidFill>
                  <a:schemeClr val="tx1"/>
                </a:solidFill>
              </a:rPr>
              <a:t>drugega odstavka 15. člena ZPVPJN-B (oz. 20. člena zakona) in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sl-SI" sz="1000" dirty="0">
                <a:solidFill>
                  <a:schemeClr val="tx1"/>
                </a:solidFill>
              </a:rPr>
              <a:t>17. člena ZPVPJN-B (oz. 24. člena zakona) </a:t>
            </a:r>
          </a:p>
          <a:p>
            <a:pPr algn="just"/>
            <a:r>
              <a:rPr lang="sl-SI" sz="1000" dirty="0">
                <a:solidFill>
                  <a:schemeClr val="tx1"/>
                </a:solidFill>
              </a:rPr>
              <a:t>je treba brati </a:t>
            </a:r>
            <a:r>
              <a:rPr lang="sl-SI" sz="1000" b="1" dirty="0">
                <a:solidFill>
                  <a:schemeClr val="tx1"/>
                </a:solidFill>
              </a:rPr>
              <a:t>skupaj s prehodno določbo šestega odstavka 44. člena ZPVPJN-B.</a:t>
            </a:r>
          </a:p>
          <a:p>
            <a:pPr algn="just"/>
            <a:r>
              <a:rPr lang="sl-SI" sz="1000" b="1" dirty="0"/>
              <a:t> </a:t>
            </a:r>
            <a:r>
              <a:rPr lang="sl-SI" dirty="0"/>
              <a:t> </a:t>
            </a:r>
            <a:br>
              <a:rPr lang="sl-SI" dirty="0"/>
            </a:br>
            <a:br>
              <a:rPr lang="sl-SI" dirty="0"/>
            </a:b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49027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119A1D4-2597-4E6D-A86E-9BC4B93F9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690" y="304800"/>
            <a:ext cx="7886700" cy="505097"/>
          </a:xfrm>
        </p:spPr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Prehodne določbe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378CFA7F-B29C-4F84-80CF-46F3832AC1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809898"/>
            <a:ext cx="7886700" cy="5270228"/>
          </a:xfrm>
        </p:spPr>
        <p:txBody>
          <a:bodyPr/>
          <a:lstStyle/>
          <a:p>
            <a:r>
              <a:rPr lang="sl-SI" sz="1600" dirty="0" err="1">
                <a:solidFill>
                  <a:schemeClr val="accent1"/>
                </a:solidFill>
              </a:rPr>
              <a:t>Predrevizijski</a:t>
            </a:r>
            <a:r>
              <a:rPr lang="sl-SI" sz="1600" dirty="0">
                <a:solidFill>
                  <a:schemeClr val="accent1"/>
                </a:solidFill>
              </a:rPr>
              <a:t> začet pred 26. 11. 2017 – se dokonča po starem</a:t>
            </a:r>
          </a:p>
          <a:p>
            <a:r>
              <a:rPr lang="sl-SI" sz="1600" dirty="0" err="1">
                <a:solidFill>
                  <a:schemeClr val="accent1"/>
                </a:solidFill>
              </a:rPr>
              <a:t>Predrevizijski</a:t>
            </a:r>
            <a:r>
              <a:rPr lang="sl-SI" sz="1600" dirty="0">
                <a:solidFill>
                  <a:schemeClr val="accent1"/>
                </a:solidFill>
              </a:rPr>
              <a:t> začet 26. 11. 2017 (ali kasneje) se izvede po novem</a:t>
            </a:r>
          </a:p>
          <a:p>
            <a:pPr marL="0" indent="0">
              <a:buNone/>
            </a:pPr>
            <a:r>
              <a:rPr lang="sl-SI" sz="1600" dirty="0">
                <a:solidFill>
                  <a:schemeClr val="accent1"/>
                </a:solidFill>
              </a:rPr>
              <a:t>(enako velja za revizijski in sodni) </a:t>
            </a:r>
          </a:p>
          <a:p>
            <a:pPr marL="0" indent="0">
              <a:buNone/>
            </a:pPr>
            <a:r>
              <a:rPr lang="sl-SI" sz="1600" b="1" i="1" u="sng" dirty="0">
                <a:solidFill>
                  <a:schemeClr val="accent1"/>
                </a:solidFill>
                <a:highlight>
                  <a:srgbClr val="FFFF00"/>
                </a:highlight>
              </a:rPr>
              <a:t>PRIMER - NOVEMBER 2017:</a:t>
            </a:r>
          </a:p>
          <a:p>
            <a:pPr marL="0" indent="0">
              <a:buNone/>
            </a:pPr>
            <a:r>
              <a:rPr lang="sl-SI" sz="1600" dirty="0">
                <a:solidFill>
                  <a:schemeClr val="accent1"/>
                </a:solidFill>
              </a:rPr>
              <a:t>A = objava RD</a:t>
            </a:r>
          </a:p>
          <a:p>
            <a:pPr marL="0" indent="0">
              <a:buNone/>
            </a:pPr>
            <a:r>
              <a:rPr lang="sl-SI" sz="1600" dirty="0">
                <a:solidFill>
                  <a:schemeClr val="accent1"/>
                </a:solidFill>
              </a:rPr>
              <a:t>B = rok za vložitev zahtevka </a:t>
            </a:r>
          </a:p>
          <a:p>
            <a:pPr marL="0" indent="0">
              <a:buNone/>
            </a:pPr>
            <a:r>
              <a:rPr lang="sl-SI" sz="1600" dirty="0">
                <a:solidFill>
                  <a:schemeClr val="accent1"/>
                </a:solidFill>
              </a:rPr>
              <a:t>C = višina takse se vplača po starem</a:t>
            </a:r>
          </a:p>
          <a:p>
            <a:pPr marL="0" indent="0">
              <a:buNone/>
            </a:pPr>
            <a:r>
              <a:rPr lang="sl-SI" sz="1600" dirty="0">
                <a:solidFill>
                  <a:schemeClr val="accent1"/>
                </a:solidFill>
              </a:rPr>
              <a:t>D = višina takse se vplača po novem</a:t>
            </a:r>
          </a:p>
          <a:p>
            <a:pPr marL="0" indent="0">
              <a:buNone/>
            </a:pPr>
            <a:r>
              <a:rPr lang="sl-SI" sz="1600" dirty="0">
                <a:solidFill>
                  <a:schemeClr val="accent1"/>
                </a:solidFill>
              </a:rPr>
              <a:t>E = rok za ZR velja po starem</a:t>
            </a:r>
          </a:p>
          <a:p>
            <a:pPr marL="0" indent="0">
              <a:buNone/>
            </a:pPr>
            <a:r>
              <a:rPr lang="sl-SI" sz="1600" dirty="0">
                <a:solidFill>
                  <a:schemeClr val="accent1"/>
                </a:solidFill>
              </a:rPr>
              <a:t>F = rok za ZR velja po novem</a:t>
            </a:r>
          </a:p>
          <a:p>
            <a:pPr marL="0" indent="0">
              <a:buNone/>
            </a:pPr>
            <a:endParaRPr lang="sl-SI" sz="16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A41DE547-E33A-43DA-81B0-63705EA58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906595"/>
              </p:ext>
            </p:extLst>
          </p:nvPr>
        </p:nvGraphicFramePr>
        <p:xfrm>
          <a:off x="315245" y="4596218"/>
          <a:ext cx="8670266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030">
                  <a:extLst>
                    <a:ext uri="{9D8B030D-6E8A-4147-A177-3AD203B41FA5}">
                      <a16:colId xmlns:a16="http://schemas.microsoft.com/office/drawing/2014/main" val="1398805185"/>
                    </a:ext>
                  </a:extLst>
                </a:gridCol>
                <a:gridCol w="243851">
                  <a:extLst>
                    <a:ext uri="{9D8B030D-6E8A-4147-A177-3AD203B41FA5}">
                      <a16:colId xmlns:a16="http://schemas.microsoft.com/office/drawing/2014/main" val="144873199"/>
                    </a:ext>
                  </a:extLst>
                </a:gridCol>
                <a:gridCol w="266155">
                  <a:extLst>
                    <a:ext uri="{9D8B030D-6E8A-4147-A177-3AD203B41FA5}">
                      <a16:colId xmlns:a16="http://schemas.microsoft.com/office/drawing/2014/main" val="3652757826"/>
                    </a:ext>
                  </a:extLst>
                </a:gridCol>
                <a:gridCol w="267815">
                  <a:extLst>
                    <a:ext uri="{9D8B030D-6E8A-4147-A177-3AD203B41FA5}">
                      <a16:colId xmlns:a16="http://schemas.microsoft.com/office/drawing/2014/main" val="984822799"/>
                    </a:ext>
                  </a:extLst>
                </a:gridCol>
                <a:gridCol w="267815">
                  <a:extLst>
                    <a:ext uri="{9D8B030D-6E8A-4147-A177-3AD203B41FA5}">
                      <a16:colId xmlns:a16="http://schemas.microsoft.com/office/drawing/2014/main" val="612223199"/>
                    </a:ext>
                  </a:extLst>
                </a:gridCol>
                <a:gridCol w="275997">
                  <a:extLst>
                    <a:ext uri="{9D8B030D-6E8A-4147-A177-3AD203B41FA5}">
                      <a16:colId xmlns:a16="http://schemas.microsoft.com/office/drawing/2014/main" val="3888277007"/>
                    </a:ext>
                  </a:extLst>
                </a:gridCol>
                <a:gridCol w="267815">
                  <a:extLst>
                    <a:ext uri="{9D8B030D-6E8A-4147-A177-3AD203B41FA5}">
                      <a16:colId xmlns:a16="http://schemas.microsoft.com/office/drawing/2014/main" val="1790723842"/>
                    </a:ext>
                  </a:extLst>
                </a:gridCol>
                <a:gridCol w="267815">
                  <a:extLst>
                    <a:ext uri="{9D8B030D-6E8A-4147-A177-3AD203B41FA5}">
                      <a16:colId xmlns:a16="http://schemas.microsoft.com/office/drawing/2014/main" val="790468792"/>
                    </a:ext>
                  </a:extLst>
                </a:gridCol>
                <a:gridCol w="267094">
                  <a:extLst>
                    <a:ext uri="{9D8B030D-6E8A-4147-A177-3AD203B41FA5}">
                      <a16:colId xmlns:a16="http://schemas.microsoft.com/office/drawing/2014/main" val="1171050652"/>
                    </a:ext>
                  </a:extLst>
                </a:gridCol>
                <a:gridCol w="309460">
                  <a:extLst>
                    <a:ext uri="{9D8B030D-6E8A-4147-A177-3AD203B41FA5}">
                      <a16:colId xmlns:a16="http://schemas.microsoft.com/office/drawing/2014/main" val="3545300819"/>
                    </a:ext>
                  </a:extLst>
                </a:gridCol>
                <a:gridCol w="309460">
                  <a:extLst>
                    <a:ext uri="{9D8B030D-6E8A-4147-A177-3AD203B41FA5}">
                      <a16:colId xmlns:a16="http://schemas.microsoft.com/office/drawing/2014/main" val="2496969844"/>
                    </a:ext>
                  </a:extLst>
                </a:gridCol>
                <a:gridCol w="309460">
                  <a:extLst>
                    <a:ext uri="{9D8B030D-6E8A-4147-A177-3AD203B41FA5}">
                      <a16:colId xmlns:a16="http://schemas.microsoft.com/office/drawing/2014/main" val="177397176"/>
                    </a:ext>
                  </a:extLst>
                </a:gridCol>
                <a:gridCol w="325478">
                  <a:extLst>
                    <a:ext uri="{9D8B030D-6E8A-4147-A177-3AD203B41FA5}">
                      <a16:colId xmlns:a16="http://schemas.microsoft.com/office/drawing/2014/main" val="2375563733"/>
                    </a:ext>
                  </a:extLst>
                </a:gridCol>
                <a:gridCol w="325478">
                  <a:extLst>
                    <a:ext uri="{9D8B030D-6E8A-4147-A177-3AD203B41FA5}">
                      <a16:colId xmlns:a16="http://schemas.microsoft.com/office/drawing/2014/main" val="3931600938"/>
                    </a:ext>
                  </a:extLst>
                </a:gridCol>
                <a:gridCol w="325478">
                  <a:extLst>
                    <a:ext uri="{9D8B030D-6E8A-4147-A177-3AD203B41FA5}">
                      <a16:colId xmlns:a16="http://schemas.microsoft.com/office/drawing/2014/main" val="4083693825"/>
                    </a:ext>
                  </a:extLst>
                </a:gridCol>
                <a:gridCol w="326647">
                  <a:extLst>
                    <a:ext uri="{9D8B030D-6E8A-4147-A177-3AD203B41FA5}">
                      <a16:colId xmlns:a16="http://schemas.microsoft.com/office/drawing/2014/main" val="2474629833"/>
                    </a:ext>
                  </a:extLst>
                </a:gridCol>
                <a:gridCol w="326647">
                  <a:extLst>
                    <a:ext uri="{9D8B030D-6E8A-4147-A177-3AD203B41FA5}">
                      <a16:colId xmlns:a16="http://schemas.microsoft.com/office/drawing/2014/main" val="4109004399"/>
                    </a:ext>
                  </a:extLst>
                </a:gridCol>
                <a:gridCol w="326647">
                  <a:extLst>
                    <a:ext uri="{9D8B030D-6E8A-4147-A177-3AD203B41FA5}">
                      <a16:colId xmlns:a16="http://schemas.microsoft.com/office/drawing/2014/main" val="3093505898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3680714709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122003658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1513988386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3703354201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1825183781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2117369383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4022016021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3598886723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2734794535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1923840630"/>
                    </a:ext>
                  </a:extLst>
                </a:gridCol>
                <a:gridCol w="276543">
                  <a:extLst>
                    <a:ext uri="{9D8B030D-6E8A-4147-A177-3AD203B41FA5}">
                      <a16:colId xmlns:a16="http://schemas.microsoft.com/office/drawing/2014/main" val="2567667540"/>
                    </a:ext>
                  </a:extLst>
                </a:gridCol>
                <a:gridCol w="252151">
                  <a:extLst>
                    <a:ext uri="{9D8B030D-6E8A-4147-A177-3AD203B41FA5}">
                      <a16:colId xmlns:a16="http://schemas.microsoft.com/office/drawing/2014/main" val="11153645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l-SI" sz="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rgbClr val="FF0000"/>
                          </a:solidFill>
                        </a:rPr>
                        <a:t>26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6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099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strike="sngStrike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529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4468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0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l-SI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579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74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slov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defTabSz="685800">
              <a:spcBef>
                <a:spcPts val="0"/>
              </a:spcBef>
            </a:pPr>
            <a:r>
              <a:rPr lang="sl-SI" sz="2550" b="1" dirty="0">
                <a:solidFill>
                  <a:srgbClr val="323232"/>
                </a:solidFill>
                <a:latin typeface="Book Antiqua"/>
              </a:rPr>
              <a:t>Zakon o spremembah in dopolnitvah Zakona o pravnem varstvu v postopkih javnega naročanja</a:t>
            </a:r>
          </a:p>
        </p:txBody>
      </p:sp>
      <p:sp>
        <p:nvSpPr>
          <p:cNvPr id="14" name="Ograda vsebine 13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00706"/>
          </a:xfrm>
        </p:spPr>
        <p:txBody>
          <a:bodyPr/>
          <a:lstStyle/>
          <a:p>
            <a:pPr marL="205740" indent="-171450" defTabSz="685800">
              <a:spcBef>
                <a:spcPts val="1350"/>
              </a:spcBef>
              <a:buClr>
                <a:srgbClr val="323232">
                  <a:lumMod val="90000"/>
                </a:srgbClr>
              </a:buClr>
              <a:buSzPct val="100000"/>
              <a:buFont typeface="Arial"/>
              <a:buChar char="▪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ZPVPJN-B</a:t>
            </a:r>
          </a:p>
          <a:p>
            <a:pPr marL="205740" indent="-171450" defTabSz="685800">
              <a:spcBef>
                <a:spcPts val="1350"/>
              </a:spcBef>
              <a:buClr>
                <a:srgbClr val="323232">
                  <a:lumMod val="90000"/>
                </a:srgbClr>
              </a:buClr>
              <a:buSzPct val="100000"/>
              <a:buFont typeface="Arial"/>
              <a:buChar char="▪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Uradni list RS, št. </a:t>
            </a:r>
            <a:r>
              <a:rPr lang="pl-PL" sz="1500" dirty="0">
                <a:solidFill>
                  <a:schemeClr val="accent1"/>
                </a:solidFill>
                <a:latin typeface="Book Antiqua"/>
              </a:rPr>
              <a:t>60/2017</a:t>
            </a:r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pPr marL="205740" indent="-171450" defTabSz="685800">
              <a:spcBef>
                <a:spcPts val="1350"/>
              </a:spcBef>
              <a:buClr>
                <a:srgbClr val="323232">
                  <a:lumMod val="90000"/>
                </a:srgbClr>
              </a:buClr>
              <a:buSzPct val="100000"/>
              <a:buFont typeface="Arial"/>
              <a:buChar char="▪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Datum objave: 27. 10. 2017</a:t>
            </a:r>
          </a:p>
          <a:p>
            <a:pPr marL="205740" indent="-171450" defTabSz="685800">
              <a:spcBef>
                <a:spcPts val="1350"/>
              </a:spcBef>
              <a:buClr>
                <a:srgbClr val="323232">
                  <a:lumMod val="90000"/>
                </a:srgbClr>
              </a:buClr>
              <a:buSzPct val="100000"/>
              <a:buFont typeface="Arial"/>
              <a:buChar char="▪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Začetek uporabe: 26. 11. 2017 </a:t>
            </a:r>
          </a:p>
          <a:p>
            <a:pPr marL="205740" indent="-171450" defTabSz="685800">
              <a:spcBef>
                <a:spcPts val="1350"/>
              </a:spcBef>
              <a:buClr>
                <a:srgbClr val="323232">
                  <a:lumMod val="90000"/>
                </a:srgbClr>
              </a:buClr>
              <a:buSzPct val="100000"/>
              <a:buFont typeface="Arial"/>
              <a:buChar char="▪"/>
            </a:pPr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pPr marL="205740" indent="-171450" algn="just" defTabSz="685800">
              <a:spcBef>
                <a:spcPts val="1350"/>
              </a:spcBef>
              <a:buClr>
                <a:srgbClr val="323232">
                  <a:lumMod val="90000"/>
                </a:srgbClr>
              </a:buClr>
              <a:buSzPct val="100000"/>
              <a:buFont typeface="Arial"/>
              <a:buChar char="▪"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Vse določbe, povezane s </a:t>
            </a:r>
            <a:r>
              <a:rPr lang="sl-SI" sz="1500" b="1" dirty="0">
                <a:solidFill>
                  <a:schemeClr val="accent1"/>
                </a:solidFill>
                <a:latin typeface="Book Antiqua"/>
              </a:rPr>
              <a:t>portalom e-Revizija 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in informatiziranem poteku </a:t>
            </a:r>
            <a:r>
              <a:rPr lang="sl-SI" sz="1500" dirty="0" err="1">
                <a:solidFill>
                  <a:schemeClr val="accent1"/>
                </a:solidFill>
                <a:latin typeface="Book Antiqua"/>
              </a:rPr>
              <a:t>predrevizijskega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 in revizijskega postopka se začnejo uporabljati </a:t>
            </a:r>
            <a:r>
              <a:rPr lang="sl-SI" sz="1500" b="1" dirty="0">
                <a:solidFill>
                  <a:schemeClr val="accent1"/>
                </a:solidFill>
                <a:latin typeface="Book Antiqua"/>
              </a:rPr>
              <a:t>šele 29. 12. 2019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0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03FE793-3078-4082-8997-443197314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1491"/>
          </a:xfrm>
        </p:spPr>
        <p:txBody>
          <a:bodyPr>
            <a:normAutofit/>
          </a:bodyPr>
          <a:lstStyle/>
          <a:p>
            <a:pPr algn="ctr"/>
            <a:r>
              <a:rPr lang="sl-SI" sz="2800" b="1" dirty="0">
                <a:solidFill>
                  <a:srgbClr val="323232"/>
                </a:solidFill>
                <a:latin typeface="Book Antiqua"/>
              </a:rPr>
              <a:t>Hvala za vašo pozornost !</a:t>
            </a:r>
            <a:endParaRPr lang="sl-SI" sz="2800" dirty="0"/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89DFB744-7631-4C20-9B27-F338AEDD7B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341120"/>
            <a:ext cx="7886700" cy="4739005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l-SI" altLang="ja-JP" sz="1500" b="1" dirty="0">
                <a:solidFill>
                  <a:srgbClr val="4A66AC"/>
                </a:solidFill>
                <a:latin typeface="Arial" panose="020B0604020202020204" pitchFamily="34" charset="0"/>
                <a:ea typeface="SimHei"/>
                <a:cs typeface="Arial" panose="020B0604020202020204" pitchFamily="34" charset="0"/>
              </a:rPr>
              <a:t>STIK Z NAMI</a:t>
            </a:r>
            <a:endParaRPr lang="sl-SI" altLang="ja-JP" sz="1500" dirty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l-SI" altLang="ja-JP" sz="1500" b="1" dirty="0">
                <a:solidFill>
                  <a:srgbClr val="5A5A5A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Ministrstvo za javno upravo, Direktorat za javno naročanje,</a:t>
            </a:r>
            <a:endParaRPr lang="sl-SI" altLang="ja-JP" sz="1500" dirty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Tržaška cesta 21, 1000 Ljubljana</a:t>
            </a:r>
            <a:b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</a:br>
            <a:b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</a:br>
            <a: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Telefonsko svetovanje (sistem javnega naročanja): 01 478 1688, vsak torek in četrtek med 9.00 in 12.00 uro: http://www.djn.mju.gov.si/narocniki/svetovanje</a:t>
            </a:r>
            <a:b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</a:br>
            <a:b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</a:br>
            <a: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Telefonsko svetovanje (tehnična pomoč, </a:t>
            </a:r>
            <a:r>
              <a:rPr lang="sl-SI" altLang="ja-JP" sz="1500" dirty="0" err="1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eJN</a:t>
            </a:r>
            <a: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): http://ejn.gov.si/pomoc</a:t>
            </a:r>
            <a:b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</a:br>
            <a:b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</a:br>
            <a: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Enota za pomoč uporabnikom, ki izvajajo oziroma sodelujejo pri javnih naročilih, sofinanciranih s sredstvi EU (</a:t>
            </a:r>
            <a:r>
              <a:rPr lang="sl-SI" altLang="ja-JP" sz="1500" dirty="0" err="1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help</a:t>
            </a:r>
            <a:r>
              <a:rPr lang="sl-SI" altLang="ja-JP" sz="1500" dirty="0">
                <a:solidFill>
                  <a:srgbClr val="404040"/>
                </a:solidFill>
                <a:latin typeface="Georgia" panose="02040502050405020303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- desk): http://www.djn.mju.gov.si/narocniki/svetovanje</a:t>
            </a:r>
            <a:endParaRPr lang="sl-SI" altLang="ja-JP" sz="15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sl-SI" sz="1200" dirty="0"/>
          </a:p>
          <a:p>
            <a:pPr marL="0" indent="0">
              <a:buNone/>
            </a:pPr>
            <a:r>
              <a:rPr lang="sl-SI" sz="1200" dirty="0">
                <a:hlinkClick r:id="rId2"/>
              </a:rPr>
              <a:t>http://www.djn.mju.gov.si/sistem-javnega-narocanja/pravno-varstvo</a:t>
            </a:r>
            <a:endParaRPr lang="sl-SI" sz="1200" dirty="0"/>
          </a:p>
          <a:p>
            <a:pPr marL="0" indent="0">
              <a:buNone/>
            </a:pPr>
            <a:endParaRPr lang="sl-SI" sz="1200" dirty="0"/>
          </a:p>
          <a:p>
            <a:pPr marL="0" indent="0">
              <a:buNone/>
            </a:pPr>
            <a:r>
              <a:rPr lang="sl-SI" sz="1200" dirty="0">
                <a:hlinkClick r:id="rId2"/>
              </a:rPr>
              <a:t>http://www.djn.mju.gov.si</a:t>
            </a:r>
            <a:endParaRPr lang="sl-SI" sz="1200" dirty="0"/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90901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- novosti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4147" y="1548905"/>
            <a:ext cx="7886700" cy="4279900"/>
          </a:xfrm>
        </p:spPr>
        <p:txBody>
          <a:bodyPr>
            <a:normAutofit/>
          </a:bodyPr>
          <a:lstStyle/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Uskladitev z ZJN-3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Zagovorniki javnega interesa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Načelo hitrosti in učinkovitosti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Aktivna legitimacija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Sestavine zahtevka za revizijo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Procesne predpostavke, dopustnost zahtevka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Odločanje in status DKOM (senat, status, pogoji za člane, občna seja)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Roki za vložitev zahtevka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Takse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Izpodbojnost pogodbe o izvedbi javnega naročila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Portal e-Revizija</a:t>
            </a:r>
          </a:p>
        </p:txBody>
      </p:sp>
    </p:spTree>
    <p:extLst>
      <p:ext uri="{BB962C8B-B14F-4D97-AF65-F5344CB8AC3E}">
        <p14:creationId xmlns:p14="http://schemas.microsoft.com/office/powerpoint/2010/main" val="234733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uskladitev z ZJN-3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4147" y="1548905"/>
            <a:ext cx="7886700" cy="4279900"/>
          </a:xfrm>
        </p:spPr>
        <p:txBody>
          <a:bodyPr>
            <a:normAutofit/>
          </a:bodyPr>
          <a:lstStyle/>
          <a:p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v 1. členu zaradi jasnosti dodan „kandidat“ (prej samo ponudnik)</a:t>
            </a:r>
          </a:p>
          <a:p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ustrezno poimenovanje postopkov in tehnik javnega naročanja (npr. namesto postopka s pogajanji po predhodni objavi – konkurenčni postopek s pogajanji)</a:t>
            </a:r>
          </a:p>
          <a:p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uvedba enotnega pojma za „razpisna dokumentacija“ (ZJNPOV) in „dokumentacija v zvezi z izvedbo javnega naročila“ (ZJN-3) </a:t>
            </a:r>
          </a:p>
          <a:p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ohranitev „postopka zbiranja ponudb“  - ni napaka – ZPVPJN ureja pravno varstvo tako po ZJN-3 kot tudi po ZJNPOV</a:t>
            </a:r>
          </a:p>
          <a:p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Storitve B – ustrezno nadomeščeno s seznamom storitev na področju obrambe in varnosti B in seznamom Socialnih in drugih posebnih storitev</a:t>
            </a:r>
          </a:p>
        </p:txBody>
      </p:sp>
    </p:spTree>
    <p:extLst>
      <p:ext uri="{BB962C8B-B14F-4D97-AF65-F5344CB8AC3E}">
        <p14:creationId xmlns:p14="http://schemas.microsoft.com/office/powerpoint/2010/main" val="1034045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zagovorniki javnega interesa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4147" y="1548905"/>
            <a:ext cx="7886700" cy="4279900"/>
          </a:xfrm>
        </p:spPr>
        <p:txBody>
          <a:bodyPr>
            <a:normAutofit/>
          </a:bodyPr>
          <a:lstStyle/>
          <a:p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Opredeljen javni interes = nevarnost za življenje in zdravje ljudi, javno varnost ali oškodovanje premoženja večje vrednosti</a:t>
            </a:r>
          </a:p>
          <a:p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Urejen rok za vložitev zahtevka za revizijo – v skladu s 25. členom (ni več dvojnih in nasprotujočih si določb o roku za vložitev ZR s strani zagovornika javnega interesa)</a:t>
            </a:r>
          </a:p>
          <a:p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Urejena pravica zagovornika, da zahteva dokumentacijo od naročnika:</a:t>
            </a:r>
          </a:p>
          <a:p>
            <a:pPr lvl="1"/>
            <a:r>
              <a:rPr lang="sl-SI" sz="1400" dirty="0">
                <a:solidFill>
                  <a:schemeClr val="accent1"/>
                </a:solidFill>
                <a:latin typeface="Book Antiqua"/>
              </a:rPr>
              <a:t>Pogoj: sum na kršitev predpisov s področja javnega naročanja</a:t>
            </a:r>
          </a:p>
          <a:p>
            <a:pPr lvl="1"/>
            <a:r>
              <a:rPr lang="sl-SI" sz="1400" dirty="0">
                <a:solidFill>
                  <a:schemeClr val="accent1"/>
                </a:solidFill>
                <a:latin typeface="Book Antiqua"/>
              </a:rPr>
              <a:t>Kdaj: v kateri koli fazi postopka JN ali izvedbe JN</a:t>
            </a:r>
          </a:p>
          <a:p>
            <a:pPr lvl="1"/>
            <a:r>
              <a:rPr lang="sl-SI" sz="1400" dirty="0">
                <a:solidFill>
                  <a:schemeClr val="accent1"/>
                </a:solidFill>
                <a:latin typeface="Book Antiqua"/>
              </a:rPr>
              <a:t>Kaj: pojasnila ali kopije dokumentov v zvezi z oddajo JN</a:t>
            </a:r>
          </a:p>
        </p:txBody>
      </p:sp>
    </p:spTree>
    <p:extLst>
      <p:ext uri="{BB962C8B-B14F-4D97-AF65-F5344CB8AC3E}">
        <p14:creationId xmlns:p14="http://schemas.microsoft.com/office/powerpoint/2010/main" val="1505262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načelo hitrosti in učinkovitosti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4147" y="1548905"/>
            <a:ext cx="7886700" cy="4279900"/>
          </a:xfrm>
        </p:spPr>
        <p:txBody>
          <a:bodyPr>
            <a:normAutofit/>
          </a:bodyPr>
          <a:lstStyle/>
          <a:p>
            <a:pPr marL="0" indent="0" algn="just" hangingPunct="0">
              <a:buNone/>
            </a:pPr>
            <a:r>
              <a:rPr lang="x-none" sz="1500" b="1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9. </a:t>
            </a:r>
            <a:r>
              <a:rPr lang="sl-SI" sz="1500" b="1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č</a:t>
            </a:r>
            <a:r>
              <a:rPr lang="x-none" sz="1500" b="1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len</a:t>
            </a:r>
            <a:r>
              <a:rPr lang="sl-SI" sz="1500" b="1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 </a:t>
            </a:r>
            <a:r>
              <a:rPr lang="x-none" sz="1500" b="1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(načelo hitrosti in učinkovitosti)</a:t>
            </a:r>
            <a:endParaRPr lang="sl-SI" sz="1500" b="1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 algn="just" hangingPunct="0">
              <a:buNone/>
            </a:pPr>
            <a:r>
              <a:rPr lang="x-none" sz="1500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Državna revizijska komisija, naročnik, vlagatelj, zagovornik javnega interesa, izbrani ponudnik in drugi udeleženci v postopku pravnega varstva si morajo prizadevati, da se ta </a:t>
            </a:r>
            <a:r>
              <a:rPr lang="x-none" sz="1500" b="1" u="sng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postopek vodi hitro, vendar tako, da se pravilno ugotovi dejansko stanje </a:t>
            </a:r>
            <a:r>
              <a:rPr lang="x-none" sz="1500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ter izda zakonita odločitev.</a:t>
            </a:r>
            <a:endParaRPr lang="sl-SI" sz="15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>
              <a:buNone/>
            </a:pPr>
            <a:endParaRPr lang="sl-SI" sz="15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>
              <a:buNone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ZPVPJN-B</a:t>
            </a:r>
          </a:p>
          <a:p>
            <a:pPr marL="0" indent="0" algn="just" hangingPunct="0">
              <a:buNone/>
            </a:pPr>
            <a:r>
              <a:rPr lang="x-none" sz="1500" b="1" dirty="0">
                <a:solidFill>
                  <a:schemeClr val="accent1"/>
                </a:solidFill>
                <a:latin typeface="Book Antiqua"/>
              </a:rPr>
              <a:t>9. </a:t>
            </a:r>
            <a:r>
              <a:rPr lang="sl-SI" sz="1500" b="1" dirty="0">
                <a:solidFill>
                  <a:schemeClr val="accent1"/>
                </a:solidFill>
                <a:latin typeface="Book Antiqua"/>
              </a:rPr>
              <a:t>č</a:t>
            </a:r>
            <a:r>
              <a:rPr lang="x-none" sz="1500" b="1" dirty="0">
                <a:solidFill>
                  <a:schemeClr val="accent1"/>
                </a:solidFill>
                <a:latin typeface="Book Antiqua"/>
              </a:rPr>
              <a:t>len</a:t>
            </a:r>
            <a:r>
              <a:rPr lang="sl-SI" sz="1500" b="1" dirty="0">
                <a:solidFill>
                  <a:schemeClr val="accent1"/>
                </a:solidFill>
                <a:latin typeface="Book Antiqua"/>
              </a:rPr>
              <a:t> </a:t>
            </a:r>
            <a:r>
              <a:rPr lang="x-none" sz="1500" b="1" dirty="0">
                <a:solidFill>
                  <a:schemeClr val="accent1"/>
                </a:solidFill>
                <a:latin typeface="Book Antiqua"/>
              </a:rPr>
              <a:t>(načelo hitrosti in učinkovitosti)</a:t>
            </a:r>
            <a:endParaRPr lang="sl-SI" sz="1500" b="1" dirty="0">
              <a:solidFill>
                <a:schemeClr val="accent1"/>
              </a:solidFill>
              <a:latin typeface="Book Antiqua"/>
            </a:endParaRPr>
          </a:p>
          <a:p>
            <a:pPr marL="0" indent="0" algn="just" hangingPunct="0">
              <a:buNone/>
            </a:pPr>
            <a:r>
              <a:rPr lang="x-none" sz="1500" dirty="0">
                <a:solidFill>
                  <a:schemeClr val="accent1"/>
                </a:solidFill>
                <a:latin typeface="Book Antiqua"/>
              </a:rPr>
              <a:t>Državna revizijska komisija, naročnik, vlagatelj, zagovornik javnega interesa, izbrani ponudnik in drugi udeleženci v postopku pravnega varstva si morajo prizadevati, da se ta </a:t>
            </a:r>
            <a:r>
              <a:rPr lang="x-none" sz="1500" b="1" u="sng" dirty="0">
                <a:solidFill>
                  <a:schemeClr val="accent1"/>
                </a:solidFill>
                <a:latin typeface="Book Antiqua"/>
              </a:rPr>
              <a:t>postopek vodi hitro, vendar tako, da se pravilno ugotovi dejansko stanje </a:t>
            </a:r>
            <a:r>
              <a:rPr lang="sl-SI" sz="1500" b="1" u="sng" dirty="0">
                <a:solidFill>
                  <a:srgbClr val="FF0000"/>
                </a:solidFill>
                <a:latin typeface="Book Antiqua"/>
              </a:rPr>
              <a:t>glede vseh očitanih kršitev, ki bistveno vplivajo ali bi lahko bistveno vplivale na oddajo javnega naročila</a:t>
            </a:r>
            <a:r>
              <a:rPr lang="sl-SI" sz="1500" b="1" u="sng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 </a:t>
            </a:r>
            <a:r>
              <a:rPr lang="x-none" sz="1500" dirty="0">
                <a:solidFill>
                  <a:schemeClr val="accent1"/>
                </a:solidFill>
                <a:latin typeface="Book Antiqua"/>
              </a:rPr>
              <a:t>ter izda zakonita odločitev.</a:t>
            </a:r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pPr marL="0" indent="0">
              <a:buNone/>
            </a:pPr>
            <a:endParaRPr lang="sl-SI" sz="15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>
              <a:buNone/>
            </a:pPr>
            <a:r>
              <a:rPr lang="sl-SI" sz="1500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(38. člen – meje zahtevka/ o vseh kršitvah)</a:t>
            </a:r>
          </a:p>
        </p:txBody>
      </p:sp>
    </p:spTree>
    <p:extLst>
      <p:ext uri="{BB962C8B-B14F-4D97-AF65-F5344CB8AC3E}">
        <p14:creationId xmlns:p14="http://schemas.microsoft.com/office/powerpoint/2010/main" val="1851595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aktivna legitimacija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4147" y="1548905"/>
            <a:ext cx="7886700" cy="4279900"/>
          </a:xfrm>
        </p:spPr>
        <p:txBody>
          <a:bodyPr>
            <a:normAutofit/>
          </a:bodyPr>
          <a:lstStyle/>
          <a:p>
            <a:pPr marL="0" indent="0" algn="just" hangingPunct="0">
              <a:buNone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Akt</a:t>
            </a:r>
            <a:r>
              <a:rPr lang="x-none" sz="1500" dirty="0">
                <a:solidFill>
                  <a:schemeClr val="accent1"/>
                </a:solidFill>
                <a:latin typeface="Book Antiqua"/>
              </a:rPr>
              <a:t>ivna legitimacija se prizna: </a:t>
            </a:r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pPr lvl="0"/>
            <a:r>
              <a:rPr lang="sl-SI" sz="1500" dirty="0">
                <a:solidFill>
                  <a:schemeClr val="accent1"/>
                </a:solidFill>
                <a:latin typeface="Book Antiqua"/>
              </a:rPr>
              <a:t>vsaki osebi, ki ima ali je imela </a:t>
            </a:r>
            <a:r>
              <a:rPr lang="sl-SI" sz="1500" u="sng" dirty="0">
                <a:solidFill>
                  <a:schemeClr val="accent1"/>
                </a:solidFill>
                <a:latin typeface="Book Antiqua"/>
              </a:rPr>
              <a:t>interes za dodelitev javnega naročila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, sklenitev okvirnega sporazuma ali vključitev v dinamični nabavni sistem ali kvalifikacijski sistem in ji je ali bi ji lahko z </a:t>
            </a:r>
            <a:r>
              <a:rPr lang="sl-SI" sz="1500" u="sng" dirty="0">
                <a:solidFill>
                  <a:schemeClr val="accent1"/>
                </a:solidFill>
                <a:latin typeface="Book Antiqua"/>
              </a:rPr>
              <a:t>domnevno kršitvijo nastala škoda</a:t>
            </a:r>
            <a:r>
              <a:rPr lang="sl-SI" sz="1500" dirty="0">
                <a:solidFill>
                  <a:schemeClr val="accent1"/>
                </a:solidFill>
                <a:latin typeface="Book Antiqua"/>
              </a:rPr>
              <a:t>,</a:t>
            </a:r>
          </a:p>
          <a:p>
            <a:r>
              <a:rPr lang="sl-SI" sz="1500" dirty="0">
                <a:solidFill>
                  <a:schemeClr val="accent1"/>
                </a:solidFill>
                <a:latin typeface="Book Antiqua"/>
              </a:rPr>
              <a:t>zagovorniku javnega interesa. </a:t>
            </a:r>
          </a:p>
          <a:p>
            <a:pPr marL="0" indent="0" algn="just" hangingPunct="0">
              <a:buNone/>
            </a:pPr>
            <a:endParaRPr lang="sl-SI" sz="1500" b="1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 algn="ctr" hangingPunct="0">
              <a:buNone/>
            </a:pPr>
            <a:r>
              <a:rPr lang="sl-SI" sz="1500" b="1" u="sng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interes za dodelitev javnega naročila</a:t>
            </a:r>
            <a:endParaRPr lang="sl-SI" sz="1500" b="1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 algn="just" hangingPunct="0">
              <a:buNone/>
            </a:pPr>
            <a:r>
              <a:rPr lang="sl-SI" sz="1500" b="1" dirty="0">
                <a:solidFill>
                  <a:srgbClr val="323232">
                    <a:lumMod val="90000"/>
                  </a:srgbClr>
                </a:solidFill>
                <a:latin typeface="Book Antiqua"/>
              </a:rPr>
              <a:t>ZPVPJN-B:				pred ZPVPJN-B:</a:t>
            </a:r>
            <a:endParaRPr lang="sl-SI" sz="15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</p:txBody>
      </p:sp>
      <p:sp>
        <p:nvSpPr>
          <p:cNvPr id="2" name="Pravokotnik 1">
            <a:extLst>
              <a:ext uri="{FF2B5EF4-FFF2-40B4-BE49-F238E27FC236}">
                <a16:creationId xmlns:a16="http://schemas.microsoft.com/office/drawing/2014/main" id="{803C63E8-F75A-4274-8EAB-9652411D1A5F}"/>
              </a:ext>
            </a:extLst>
          </p:cNvPr>
          <p:cNvSpPr/>
          <p:nvPr/>
        </p:nvSpPr>
        <p:spPr>
          <a:xfrm>
            <a:off x="5233851" y="3927566"/>
            <a:ext cx="3056709" cy="1184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l-SI" sz="1200" u="sng" dirty="0"/>
              <a:t>Presumpcija interesa: </a:t>
            </a:r>
          </a:p>
          <a:p>
            <a:r>
              <a:rPr lang="sl-SI" sz="1200" dirty="0"/>
              <a:t>oseba, </a:t>
            </a:r>
            <a:r>
              <a:rPr lang="sl-SI" sz="1200" b="1" dirty="0"/>
              <a:t>ki je oddala pravočasno ponudbo</a:t>
            </a:r>
            <a:r>
              <a:rPr lang="sl-SI" sz="1200" dirty="0"/>
              <a:t>, če rok za oddajo ponudb še ni potekel, pa vsaka oseba, </a:t>
            </a:r>
            <a:r>
              <a:rPr lang="sl-SI" sz="1200" b="1" dirty="0"/>
              <a:t>ki lahko opravlja dejavnost</a:t>
            </a:r>
            <a:r>
              <a:rPr lang="sl-SI" sz="1200" dirty="0"/>
              <a:t>, potrebno za izvedbo predmeta javnega naročanja.</a:t>
            </a:r>
          </a:p>
        </p:txBody>
      </p:sp>
      <p:sp>
        <p:nvSpPr>
          <p:cNvPr id="9" name="Pravokotnik 8">
            <a:extLst>
              <a:ext uri="{FF2B5EF4-FFF2-40B4-BE49-F238E27FC236}">
                <a16:creationId xmlns:a16="http://schemas.microsoft.com/office/drawing/2014/main" id="{988A05F7-FF15-4F57-8492-3B9A1934DF65}"/>
              </a:ext>
            </a:extLst>
          </p:cNvPr>
          <p:cNvSpPr/>
          <p:nvPr/>
        </p:nvSpPr>
        <p:spPr>
          <a:xfrm>
            <a:off x="854256" y="3927566"/>
            <a:ext cx="3056709" cy="1184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l-SI" sz="1200" u="sng" dirty="0"/>
              <a:t>Presumpcija interesa: </a:t>
            </a:r>
          </a:p>
          <a:p>
            <a:r>
              <a:rPr lang="sl-SI" sz="1200" dirty="0"/>
              <a:t>Če je rok za oddajo prijav ali ponudb že potekel, se šteje, da je interes za dodelitev javnega naročila izkazala </a:t>
            </a:r>
            <a:r>
              <a:rPr lang="sl-SI" sz="1200" b="1" dirty="0"/>
              <a:t>tista oseba, ki je oddala pravočasno prijavo oziroma ponudbo</a:t>
            </a:r>
            <a:endParaRPr lang="sl-SI" sz="900" b="1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48987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524147" y="235131"/>
            <a:ext cx="7886700" cy="1168175"/>
          </a:xfrm>
        </p:spPr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sestavine zahtevka za revizijo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524147" y="1254034"/>
            <a:ext cx="7886700" cy="4574771"/>
          </a:xfrm>
        </p:spPr>
        <p:txBody>
          <a:bodyPr>
            <a:normAutofit fontScale="85000" lnSpcReduction="10000"/>
          </a:bodyPr>
          <a:lstStyle/>
          <a:p>
            <a:pPr marL="0" indent="0" algn="just" hangingPunct="0">
              <a:buNone/>
            </a:pPr>
            <a:r>
              <a:rPr lang="sl-SI" sz="1600" dirty="0">
                <a:solidFill>
                  <a:schemeClr val="accent1"/>
                </a:solidFill>
                <a:latin typeface="Book Antiqua"/>
              </a:rPr>
              <a:t>Obvezne sestavine</a:t>
            </a:r>
            <a:r>
              <a:rPr lang="x-none" sz="1600" dirty="0">
                <a:solidFill>
                  <a:schemeClr val="accent1"/>
                </a:solidFill>
                <a:latin typeface="Book Antiqua"/>
              </a:rPr>
              <a:t>: </a:t>
            </a:r>
            <a:endParaRPr lang="sl-SI" sz="1600" dirty="0">
              <a:solidFill>
                <a:schemeClr val="accent1"/>
              </a:solidFill>
              <a:latin typeface="Book Antiqua"/>
            </a:endParaRPr>
          </a:p>
          <a:p>
            <a:pPr lvl="0" algn="just" fontAlgn="base"/>
            <a:r>
              <a:rPr lang="x-none" sz="1600" dirty="0">
                <a:solidFill>
                  <a:schemeClr val="accent1"/>
                </a:solidFill>
                <a:latin typeface="Book Antiqua"/>
              </a:rPr>
              <a:t>ime in naslov vlagatelja zahtevka ter kontaktno osebo, </a:t>
            </a:r>
            <a:endParaRPr lang="sl-SI" sz="1600" dirty="0">
              <a:solidFill>
                <a:schemeClr val="accent1"/>
              </a:solidFill>
              <a:latin typeface="Book Antiqua"/>
            </a:endParaRPr>
          </a:p>
          <a:p>
            <a:pPr lvl="0" algn="just" fontAlgn="base"/>
            <a:r>
              <a:rPr lang="x-none" sz="1600" dirty="0">
                <a:solidFill>
                  <a:schemeClr val="accent1"/>
                </a:solidFill>
                <a:latin typeface="Book Antiqua"/>
              </a:rPr>
              <a:t>ime naročnika, </a:t>
            </a:r>
            <a:endParaRPr lang="sl-SI" sz="1600" dirty="0">
              <a:solidFill>
                <a:schemeClr val="accent1"/>
              </a:solidFill>
              <a:latin typeface="Book Antiqua"/>
            </a:endParaRPr>
          </a:p>
          <a:p>
            <a:pPr lvl="0" algn="just" fontAlgn="base"/>
            <a:r>
              <a:rPr lang="x-none" sz="1600" dirty="0">
                <a:solidFill>
                  <a:schemeClr val="accent1"/>
                </a:solidFill>
                <a:latin typeface="Book Antiqua"/>
              </a:rPr>
              <a:t>oznako javnega naročila ali odločitve o oddaji javnega naročila ali priznanju sposobnosti, </a:t>
            </a:r>
            <a:endParaRPr lang="sl-SI" sz="1600" dirty="0">
              <a:solidFill>
                <a:schemeClr val="accent1"/>
              </a:solidFill>
              <a:latin typeface="Book Antiqua"/>
            </a:endParaRPr>
          </a:p>
          <a:p>
            <a:pPr lvl="0" algn="just" fontAlgn="base"/>
            <a:r>
              <a:rPr lang="x-none" sz="1600" dirty="0">
                <a:solidFill>
                  <a:schemeClr val="accent1"/>
                </a:solidFill>
                <a:latin typeface="Book Antiqua"/>
              </a:rPr>
              <a:t>predmet javnega naročila,</a:t>
            </a:r>
            <a:endParaRPr lang="sl-SI" sz="1600" dirty="0">
              <a:solidFill>
                <a:schemeClr val="accent1"/>
              </a:solidFill>
              <a:latin typeface="Book Antiqua"/>
            </a:endParaRPr>
          </a:p>
          <a:p>
            <a:pPr lvl="0" algn="just" fontAlgn="base"/>
            <a:r>
              <a:rPr lang="x-none" sz="1600" dirty="0">
                <a:solidFill>
                  <a:schemeClr val="accent1"/>
                </a:solidFill>
                <a:latin typeface="Book Antiqua"/>
              </a:rPr>
              <a:t>pooblastilo za zastopanje v predrevizijskem in revizijskem postopku, če vlagatelj nastopa s pooblaščencem,</a:t>
            </a:r>
            <a:endParaRPr lang="sl-SI" sz="1600" dirty="0">
              <a:solidFill>
                <a:schemeClr val="accent1"/>
              </a:solidFill>
              <a:latin typeface="Book Antiqua"/>
            </a:endParaRPr>
          </a:p>
          <a:p>
            <a:pPr lvl="0" algn="just" fontAlgn="base"/>
            <a:r>
              <a:rPr lang="x-none" sz="1600" dirty="0">
                <a:solidFill>
                  <a:srgbClr val="FF0000"/>
                </a:solidFill>
                <a:latin typeface="Book Antiqua"/>
              </a:rPr>
              <a:t>potrdilo o plačilu takse </a:t>
            </a:r>
            <a:r>
              <a:rPr lang="x-none" sz="1600" dirty="0">
                <a:solidFill>
                  <a:schemeClr val="accent1"/>
                </a:solidFill>
                <a:latin typeface="Book Antiqua"/>
              </a:rPr>
              <a:t>iz prvega, drugega, tretjega ali četrtega odstavka 71. člena tega zakona</a:t>
            </a:r>
            <a:r>
              <a:rPr lang="sl-SI" sz="1600" dirty="0">
                <a:solidFill>
                  <a:schemeClr val="accent1"/>
                </a:solidFill>
                <a:latin typeface="Book Antiqua"/>
              </a:rPr>
              <a:t>.</a:t>
            </a:r>
          </a:p>
          <a:p>
            <a:pPr marL="0" lvl="0" indent="0" algn="just" fontAlgn="base">
              <a:buNone/>
            </a:pPr>
            <a:endParaRPr lang="sl-SI" sz="1600" dirty="0">
              <a:solidFill>
                <a:schemeClr val="accent1"/>
              </a:solidFill>
              <a:latin typeface="Book Antiqua"/>
            </a:endParaRPr>
          </a:p>
          <a:p>
            <a:pPr marL="0" lvl="0" indent="0" algn="just" fontAlgn="base">
              <a:buNone/>
            </a:pPr>
            <a:r>
              <a:rPr lang="sl-SI" sz="2100" dirty="0">
                <a:solidFill>
                  <a:schemeClr val="accent6">
                    <a:lumMod val="75000"/>
                  </a:schemeClr>
                </a:solidFill>
                <a:latin typeface="Book Antiqua"/>
                <a:sym typeface="Wingdings" panose="05000000000000000000" pitchFamily="2" charset="2"/>
              </a:rPr>
              <a:t></a:t>
            </a:r>
            <a:r>
              <a:rPr lang="sl-SI" sz="2100" dirty="0">
                <a:solidFill>
                  <a:schemeClr val="accent6">
                    <a:lumMod val="75000"/>
                  </a:schemeClr>
                </a:solidFill>
                <a:latin typeface="Book Antiqua"/>
              </a:rPr>
              <a:t> Če te sestavine manjkajo – poziv na dopolnitev!</a:t>
            </a:r>
          </a:p>
          <a:p>
            <a:pPr marL="0" lvl="0" indent="0" algn="just" fontAlgn="base">
              <a:buNone/>
            </a:pPr>
            <a:endParaRPr lang="sl-SI" sz="2100" dirty="0">
              <a:solidFill>
                <a:schemeClr val="accent6">
                  <a:lumMod val="75000"/>
                </a:schemeClr>
              </a:solidFill>
              <a:latin typeface="Book Antiqua"/>
            </a:endParaRPr>
          </a:p>
          <a:p>
            <a:pPr marL="0" lvl="0" indent="0" algn="just" fontAlgn="base">
              <a:buNone/>
            </a:pPr>
            <a:r>
              <a:rPr lang="sl-SI" sz="2100" dirty="0">
                <a:solidFill>
                  <a:schemeClr val="accent6">
                    <a:lumMod val="75000"/>
                  </a:schemeClr>
                </a:solidFill>
                <a:latin typeface="Book Antiqua"/>
              </a:rPr>
              <a:t>Navedba EU sofinanciranja – NI VEČ obvezna. </a:t>
            </a:r>
          </a:p>
          <a:p>
            <a:pPr marL="0" indent="0" algn="just" hangingPunct="0">
              <a:buNone/>
            </a:pPr>
            <a:endParaRPr lang="sl-SI" sz="2400" dirty="0">
              <a:solidFill>
                <a:schemeClr val="accent1"/>
              </a:solidFill>
              <a:latin typeface="Book Antiqua"/>
            </a:endParaRPr>
          </a:p>
          <a:p>
            <a:pPr marL="0" indent="0" algn="just" hangingPunct="0">
              <a:buNone/>
            </a:pPr>
            <a:r>
              <a:rPr lang="x-none" sz="2400" dirty="0">
                <a:solidFill>
                  <a:schemeClr val="accent1"/>
                </a:solidFill>
                <a:latin typeface="Book Antiqua"/>
              </a:rPr>
              <a:t>Vlagatelj mora </a:t>
            </a:r>
            <a:r>
              <a:rPr lang="sl-SI" sz="2400" dirty="0">
                <a:solidFill>
                  <a:schemeClr val="accent1"/>
                </a:solidFill>
                <a:latin typeface="Book Antiqua"/>
              </a:rPr>
              <a:t>v </a:t>
            </a:r>
            <a:r>
              <a:rPr lang="x-none" sz="2400" dirty="0">
                <a:solidFill>
                  <a:schemeClr val="accent1"/>
                </a:solidFill>
                <a:latin typeface="Book Antiqua"/>
              </a:rPr>
              <a:t>zahtevku za revizijo </a:t>
            </a:r>
            <a:r>
              <a:rPr lang="sl-SI" sz="2400" dirty="0">
                <a:solidFill>
                  <a:schemeClr val="accent1"/>
                </a:solidFill>
                <a:latin typeface="Book Antiqua"/>
              </a:rPr>
              <a:t>navesti </a:t>
            </a:r>
            <a:r>
              <a:rPr lang="sl-SI" sz="2400" dirty="0">
                <a:solidFill>
                  <a:srgbClr val="FF0000"/>
                </a:solidFill>
                <a:latin typeface="Book Antiqua"/>
              </a:rPr>
              <a:t>očitane kršitve ter dejstva in dokaze</a:t>
            </a:r>
            <a:r>
              <a:rPr lang="sl-SI" sz="2400" dirty="0">
                <a:solidFill>
                  <a:schemeClr val="accent1"/>
                </a:solidFill>
                <a:latin typeface="Book Antiqua"/>
              </a:rPr>
              <a:t>, s katerimi se kršitve dokazujejo.</a:t>
            </a:r>
          </a:p>
          <a:p>
            <a:pPr marL="0" indent="0" algn="just" hangingPunct="0">
              <a:buNone/>
            </a:pPr>
            <a:endParaRPr lang="sl-SI" sz="2400" dirty="0">
              <a:solidFill>
                <a:schemeClr val="accent1"/>
              </a:solidFill>
              <a:latin typeface="Book Antiqua"/>
            </a:endParaRPr>
          </a:p>
          <a:p>
            <a:pPr marL="0" indent="0" algn="just" hangingPunct="0">
              <a:buNone/>
            </a:pPr>
            <a:endParaRPr lang="sl-SI" sz="24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 algn="just" hangingPunct="0">
              <a:buNone/>
            </a:pPr>
            <a:endParaRPr lang="sl-SI" sz="15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  <a:p>
            <a:pPr marL="0" indent="0" algn="just" hangingPunct="0">
              <a:buNone/>
            </a:pPr>
            <a:endParaRPr lang="sl-SI" sz="1500" dirty="0">
              <a:solidFill>
                <a:srgbClr val="323232">
                  <a:lumMod val="90000"/>
                </a:srgbClr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253503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sz="2550" b="1" dirty="0">
                <a:solidFill>
                  <a:srgbClr val="323232"/>
                </a:solidFill>
                <a:latin typeface="Book Antiqua"/>
              </a:rPr>
              <a:t>Novela ZPVPJN-B  - procesne predpostavke, dopustnost zahtevka</a:t>
            </a:r>
          </a:p>
        </p:txBody>
      </p:sp>
      <p:sp>
        <p:nvSpPr>
          <p:cNvPr id="8" name="Označba mesta besedila 7"/>
          <p:cNvSpPr>
            <a:spLocks noGrp="1"/>
          </p:cNvSpPr>
          <p:nvPr>
            <p:ph type="body" sz="quarter" idx="10"/>
          </p:nvPr>
        </p:nvSpPr>
        <p:spPr>
          <a:xfrm>
            <a:off x="393518" y="1548905"/>
            <a:ext cx="8384722" cy="4279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1500" dirty="0">
                <a:solidFill>
                  <a:schemeClr val="accent1"/>
                </a:solidFill>
                <a:latin typeface="Book Antiqua"/>
              </a:rPr>
              <a:t>26. člen (naročnik) in 31. člen (DKOM) ZPVPJN (oz. 19. in 21. novele) 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458788" algn="l"/>
              </a:tabLst>
            </a:pPr>
            <a:endParaRPr lang="sl-SI" altLang="sl-SI" sz="1500" dirty="0">
              <a:solidFill>
                <a:schemeClr val="accent1"/>
              </a:solidFill>
              <a:latin typeface="Book Antiqua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458788" algn="l"/>
              </a:tabLst>
            </a:pP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Naročnik (DKOM) po prejemu zahtevka za revizijo preveri, ali: 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8788" algn="l"/>
              </a:tabLst>
            </a:pP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je bil vložen </a:t>
            </a:r>
            <a:r>
              <a:rPr lang="sl-SI" altLang="sl-SI" sz="1500" b="1" dirty="0">
                <a:solidFill>
                  <a:schemeClr val="accent1"/>
                </a:solidFill>
                <a:latin typeface="Book Antiqua"/>
              </a:rPr>
              <a:t>pravočasno</a:t>
            </a: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 (in pri naročniku); 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8788" algn="l"/>
              </a:tabLst>
            </a:pP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vsebuje vse </a:t>
            </a:r>
            <a:r>
              <a:rPr lang="sl-SI" altLang="sl-SI" sz="1500" b="1" dirty="0">
                <a:solidFill>
                  <a:schemeClr val="accent1"/>
                </a:solidFill>
                <a:highlight>
                  <a:srgbClr val="FFFF00"/>
                </a:highlight>
                <a:latin typeface="Book Antiqua"/>
              </a:rPr>
              <a:t>obvezne sestavine </a:t>
            </a:r>
            <a:r>
              <a:rPr lang="sl-SI" altLang="sl-SI" sz="1500" dirty="0">
                <a:solidFill>
                  <a:schemeClr val="accent1"/>
                </a:solidFill>
                <a:highlight>
                  <a:srgbClr val="FFFF00"/>
                </a:highlight>
                <a:latin typeface="Book Antiqua"/>
              </a:rPr>
              <a:t>iz 15. člena </a:t>
            </a: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tega zakona;                </a:t>
            </a:r>
            <a:r>
              <a:rPr lang="sl-SI" altLang="sl-SI" sz="1500" dirty="0">
                <a:solidFill>
                  <a:schemeClr val="accent1"/>
                </a:solidFill>
                <a:highlight>
                  <a:srgbClr val="FFFF00"/>
                </a:highlight>
                <a:latin typeface="Book Antiqua"/>
              </a:rPr>
              <a:t>samo ta del se lahko </a:t>
            </a: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							     </a:t>
            </a:r>
            <a:r>
              <a:rPr lang="sl-SI" altLang="sl-SI" sz="1500" b="1" dirty="0">
                <a:solidFill>
                  <a:schemeClr val="accent1"/>
                </a:solidFill>
                <a:latin typeface="Book Antiqua"/>
              </a:rPr>
              <a:t>               </a:t>
            </a:r>
            <a:r>
              <a:rPr lang="sl-SI" altLang="sl-SI" sz="1500" dirty="0">
                <a:solidFill>
                  <a:schemeClr val="accent1"/>
                </a:solidFill>
                <a:highlight>
                  <a:srgbClr val="FFFF00"/>
                </a:highlight>
                <a:latin typeface="Book Antiqua"/>
              </a:rPr>
              <a:t>dopolni pred zavrženjem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8788" algn="l"/>
              </a:tabLst>
            </a:pP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ga je vložila </a:t>
            </a:r>
            <a:r>
              <a:rPr lang="sl-SI" altLang="sl-SI" sz="1500" b="1" dirty="0">
                <a:solidFill>
                  <a:schemeClr val="accent1"/>
                </a:solidFill>
                <a:latin typeface="Book Antiqua"/>
              </a:rPr>
              <a:t>aktivno legitimirana </a:t>
            </a: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oseba iz 14. člena tega zakona;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8788" algn="l"/>
              </a:tabLst>
            </a:pP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ne obstajajo </a:t>
            </a:r>
            <a:r>
              <a:rPr lang="sl-SI" altLang="sl-SI" sz="1500" b="1" dirty="0">
                <a:solidFill>
                  <a:schemeClr val="accent1"/>
                </a:solidFill>
                <a:latin typeface="Book Antiqua"/>
              </a:rPr>
              <a:t>omejitve iz 16. člena </a:t>
            </a: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tega zakona; 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8788" algn="l"/>
              </a:tabLst>
            </a:pP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je </a:t>
            </a:r>
            <a:r>
              <a:rPr lang="sl-SI" altLang="sl-SI" sz="1500" b="1" dirty="0">
                <a:solidFill>
                  <a:schemeClr val="accent1"/>
                </a:solidFill>
                <a:latin typeface="Book Antiqua"/>
              </a:rPr>
              <a:t>dopusten</a:t>
            </a:r>
            <a:r>
              <a:rPr lang="sl-SI" altLang="sl-SI" sz="1500" dirty="0">
                <a:solidFill>
                  <a:schemeClr val="accent1"/>
                </a:solidFill>
                <a:latin typeface="Book Antiqua"/>
              </a:rPr>
              <a:t>. </a:t>
            </a:r>
          </a:p>
          <a:p>
            <a:pPr marL="0" indent="0" algn="just">
              <a:buNone/>
            </a:pPr>
            <a:endParaRPr lang="sl-SI" sz="1500" dirty="0">
              <a:solidFill>
                <a:schemeClr val="accent1"/>
              </a:solidFill>
              <a:latin typeface="Book Antiqua"/>
            </a:endParaRPr>
          </a:p>
          <a:p>
            <a:pPr marL="0" indent="0" algn="just">
              <a:buNone/>
            </a:pP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Če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naročnik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ugotovi, da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niso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izpolnjeni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procesni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pogoji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iz prve,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tretje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,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četrte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ali pete alineje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prvega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odstavka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tega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člena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,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zahtevek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za revizijo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najpozneje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v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treh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delovnih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dneh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od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prejema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s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sklepom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 </a:t>
            </a:r>
            <a:r>
              <a:rPr lang="hr-HR" sz="1500" dirty="0" err="1">
                <a:solidFill>
                  <a:schemeClr val="accent1"/>
                </a:solidFill>
                <a:latin typeface="Book Antiqua"/>
              </a:rPr>
              <a:t>zavrže</a:t>
            </a:r>
            <a:r>
              <a:rPr lang="hr-HR" sz="1500" dirty="0">
                <a:solidFill>
                  <a:schemeClr val="accent1"/>
                </a:solidFill>
                <a:latin typeface="Book Antiqua"/>
              </a:rPr>
              <a:t>. </a:t>
            </a:r>
            <a:endParaRPr lang="sl-SI" sz="1500" dirty="0">
              <a:solidFill>
                <a:schemeClr val="accent1"/>
              </a:solidFill>
              <a:latin typeface="Book Antiqua"/>
            </a:endParaRPr>
          </a:p>
        </p:txBody>
      </p:sp>
      <p:cxnSp>
        <p:nvCxnSpPr>
          <p:cNvPr id="6" name="Raven puščični povezovalnik 5">
            <a:extLst>
              <a:ext uri="{FF2B5EF4-FFF2-40B4-BE49-F238E27FC236}">
                <a16:creationId xmlns:a16="http://schemas.microsoft.com/office/drawing/2014/main" id="{2C12BF54-B6EE-406F-99F3-746E37143FC1}"/>
              </a:ext>
            </a:extLst>
          </p:cNvPr>
          <p:cNvCxnSpPr/>
          <p:nvPr/>
        </p:nvCxnSpPr>
        <p:spPr>
          <a:xfrm>
            <a:off x="5312229" y="2629989"/>
            <a:ext cx="609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uščica: desno 8">
            <a:extLst>
              <a:ext uri="{FF2B5EF4-FFF2-40B4-BE49-F238E27FC236}">
                <a16:creationId xmlns:a16="http://schemas.microsoft.com/office/drawing/2014/main" id="{B5CBA385-8A7B-453D-A391-3B81F53A49A7}"/>
              </a:ext>
            </a:extLst>
          </p:cNvPr>
          <p:cNvSpPr/>
          <p:nvPr/>
        </p:nvSpPr>
        <p:spPr>
          <a:xfrm rot="5400000">
            <a:off x="7297784" y="3424466"/>
            <a:ext cx="992777" cy="2351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3806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novosti ZPVPJN DJN dec 2017.pptx" id="{59688AE4-E440-4DF7-953F-2A45026C2B0A}" vid="{81F02306-E891-4257-8755-F4100E4C0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novosti ZPVPJN DJN dec 2017.pptx</Template>
  <TotalTime>384</TotalTime>
  <Words>1945</Words>
  <Application>Microsoft Office PowerPoint</Application>
  <PresentationFormat>Diaprojekcija na zaslonu (4:3)</PresentationFormat>
  <Paragraphs>330</Paragraphs>
  <Slides>20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9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20</vt:i4>
      </vt:variant>
    </vt:vector>
  </HeadingPairs>
  <TitlesOfParts>
    <vt:vector size="30" baseType="lpstr">
      <vt:lpstr>游ゴシック</vt:lpstr>
      <vt:lpstr>Arial</vt:lpstr>
      <vt:lpstr>Book Antiqua</vt:lpstr>
      <vt:lpstr>Calibri</vt:lpstr>
      <vt:lpstr>Calibri Light</vt:lpstr>
      <vt:lpstr>Georgia</vt:lpstr>
      <vt:lpstr>SimHei</vt:lpstr>
      <vt:lpstr>Times New Roman</vt:lpstr>
      <vt:lpstr>Wingdings</vt:lpstr>
      <vt:lpstr>Officeova tema</vt:lpstr>
      <vt:lpstr>Novela ZPVPJN  - predstavitev novosti -</vt:lpstr>
      <vt:lpstr>Zakon o spremembah in dopolnitvah Zakona o pravnem varstvu v postopkih javnega naročanja</vt:lpstr>
      <vt:lpstr>Novela ZPVPJN-B - novosti</vt:lpstr>
      <vt:lpstr>Novela ZPVPJN-B  - uskladitev z ZJN-3</vt:lpstr>
      <vt:lpstr>Novela ZPVPJN-B  - zagovorniki javnega interesa</vt:lpstr>
      <vt:lpstr>Novela ZPVPJN-B  - načelo hitrosti in učinkovitosti</vt:lpstr>
      <vt:lpstr>Novela ZPVPJN-B  - aktivna legitimacija</vt:lpstr>
      <vt:lpstr>Novela ZPVPJN-B  - sestavine zahtevka za revizijo</vt:lpstr>
      <vt:lpstr>Novela ZPVPJN-B  - procesne predpostavke, dopustnost zahtevka</vt:lpstr>
      <vt:lpstr>Novela ZPVPJN-B  - procesne predpostavke</vt:lpstr>
      <vt:lpstr>Novela ZPVPJN-B  - odločanje DKOM</vt:lpstr>
      <vt:lpstr>Novela ZPVPJN-B  - roki za vložitev zahtevka</vt:lpstr>
      <vt:lpstr>Novela ZPVPJN-B  - roki za vložitev zahtevka</vt:lpstr>
      <vt:lpstr>Novela ZPVPJN-B  - roki za vložitev zahtevka</vt:lpstr>
      <vt:lpstr>Novela ZPVPJN-B  - roki za vložitev zahtevka</vt:lpstr>
      <vt:lpstr>Novela ZPVPJN-B  - takse</vt:lpstr>
      <vt:lpstr>Novela ZPVPJN-B  - izpodbojnost pogodbe</vt:lpstr>
      <vt:lpstr>Novela ZPVPJN-B  - portal e-Revizija</vt:lpstr>
      <vt:lpstr>Prehodne določbe</vt:lpstr>
      <vt:lpstr>Hvala za vašo pozornost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Novela ZPVPJN  - predstavitev novosti -</dc:title>
  <dc:creator>Urška Skok Klima</dc:creator>
  <cp:lastModifiedBy>Urška Skok Klima</cp:lastModifiedBy>
  <cp:revision>24</cp:revision>
  <dcterms:created xsi:type="dcterms:W3CDTF">2017-11-15T07:43:55Z</dcterms:created>
  <dcterms:modified xsi:type="dcterms:W3CDTF">2017-12-05T07:40:59Z</dcterms:modified>
</cp:coreProperties>
</file>